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4" r:id="rId2"/>
    <p:sldId id="258" r:id="rId3"/>
    <p:sldId id="257" r:id="rId4"/>
    <p:sldId id="260" r:id="rId5"/>
    <p:sldId id="267" r:id="rId6"/>
    <p:sldId id="266" r:id="rId7"/>
    <p:sldId id="268" r:id="rId8"/>
    <p:sldId id="269" r:id="rId9"/>
    <p:sldId id="270" r:id="rId10"/>
    <p:sldId id="262" r:id="rId11"/>
    <p:sldId id="271" r:id="rId12"/>
    <p:sldId id="272" r:id="rId13"/>
    <p:sldId id="259" r:id="rId14"/>
    <p:sldId id="263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66"/>
    <a:srgbClr val="F5F8F8"/>
    <a:srgbClr val="79B4B3"/>
    <a:srgbClr val="3D7A7A"/>
    <a:srgbClr val="5A9E9E"/>
    <a:srgbClr val="8B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27608-A09D-4416-BF5E-80AD4DCC7D03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04A2E-55E9-416E-B5D5-4BBF86187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9493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50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78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82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71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99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72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34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EDs produce enormous amounts of data, but it's scattered across structured fields and free-text notes in multiple languages, making clinical research extremely difficult.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8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31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966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68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69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713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97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539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523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43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84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33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230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0" i="0">
                <a:solidFill>
                  <a:srgbClr val="58595B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719C523-FB1B-D04B-9939-3D64859B5556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322857"/>
            <a:ext cx="10972800" cy="874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CLICK TO EDIT MASTER TITLE STYLE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 sz="1800" b="0" i="0">
                <a:latin typeface="Times New Roman" charset="0"/>
                <a:ea typeface="Times New Roman" charset="0"/>
                <a:cs typeface="Times New Roman" charset="0"/>
              </a:defRPr>
            </a:lvl1pPr>
            <a:lvl2pPr>
              <a:lnSpc>
                <a:spcPct val="100000"/>
              </a:lnSpc>
              <a:defRPr sz="1800" b="0" i="0">
                <a:latin typeface="Times New Roman" charset="0"/>
                <a:ea typeface="Times New Roman" charset="0"/>
                <a:cs typeface="Times New Roman" charset="0"/>
              </a:defRPr>
            </a:lvl2pPr>
            <a:lvl3pPr>
              <a:lnSpc>
                <a:spcPct val="100000"/>
              </a:lnSpc>
              <a:defRPr sz="1800" b="0" i="0">
                <a:latin typeface="Times New Roman" charset="0"/>
                <a:ea typeface="Times New Roman" charset="0"/>
                <a:cs typeface="Times New Roman" charset="0"/>
              </a:defRPr>
            </a:lvl3pPr>
            <a:lvl4pPr>
              <a:lnSpc>
                <a:spcPct val="100000"/>
              </a:lnSpc>
              <a:defRPr sz="1800" b="0" i="0">
                <a:latin typeface="Times New Roman" charset="0"/>
                <a:ea typeface="Times New Roman" charset="0"/>
                <a:cs typeface="Times New Roman" charset="0"/>
              </a:defRPr>
            </a:lvl4pPr>
            <a:lvl5pPr>
              <a:lnSpc>
                <a:spcPct val="100000"/>
              </a:lnSpc>
              <a:defRPr sz="1800" b="0" i="0">
                <a:latin typeface="Times New Roman" charset="0"/>
                <a:ea typeface="Times New Roman" charset="0"/>
                <a:cs typeface="Times New Roman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endParaRPr lang="it-IT" dirty="0"/>
          </a:p>
          <a:p>
            <a:pPr lvl="2"/>
            <a:r>
              <a:rPr lang="it-IT" dirty="0"/>
              <a:t>Third </a:t>
            </a:r>
            <a:r>
              <a:rPr lang="it-IT" dirty="0" err="1"/>
              <a:t>level</a:t>
            </a:r>
            <a:endParaRPr lang="it-IT" dirty="0"/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it-IT" dirty="0"/>
          </a:p>
          <a:p>
            <a:pPr lvl="4"/>
            <a:r>
              <a:rPr lang="it-IT" dirty="0" err="1"/>
              <a:t>Fifth</a:t>
            </a:r>
            <a:r>
              <a:rPr lang="it-IT" dirty="0"/>
              <a:t> </a:t>
            </a:r>
            <a:r>
              <a:rPr lang="it-IT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9963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80222-9B2B-40D3-BAB4-E4EE10BF4BEF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20686-2845-43A4-BCA4-03185955B8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40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3-azzurr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" y="0"/>
            <a:ext cx="7393259" cy="6858000"/>
          </a:xfrm>
          <a:prstGeom prst="rect">
            <a:avLst/>
          </a:prstGeom>
        </p:spPr>
      </p:pic>
      <p:sp>
        <p:nvSpPr>
          <p:cNvPr id="10" name="Title 6"/>
          <p:cNvSpPr txBox="1"/>
          <p:nvPr/>
        </p:nvSpPr>
        <p:spPr>
          <a:xfrm>
            <a:off x="128932" y="1089350"/>
            <a:ext cx="4982998" cy="1241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2860" rIns="22860" anchor="ctr">
            <a:spAutoFit/>
          </a:bodyPr>
          <a:lstStyle/>
          <a:p>
            <a:r>
              <a:rPr lang="en-US" sz="3733" dirty="0">
                <a:solidFill>
                  <a:srgbClr val="8319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eCREAM </a:t>
            </a:r>
            <a:r>
              <a:rPr lang="en-US" sz="3733" dirty="0" smtClean="0">
                <a:solidFill>
                  <a:srgbClr val="8319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challenges </a:t>
            </a:r>
            <a:r>
              <a:rPr lang="en-US" sz="3733" dirty="0">
                <a:solidFill>
                  <a:srgbClr val="8319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on </a:t>
            </a:r>
            <a:r>
              <a:rPr lang="en-US" sz="3733" b="1" dirty="0" smtClean="0">
                <a:solidFill>
                  <a:srgbClr val="8319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Data Quality</a:t>
            </a:r>
            <a:endParaRPr lang="en-US" sz="3733" b="1" dirty="0">
              <a:solidFill>
                <a:srgbClr val="8319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28933" y="4924911"/>
            <a:ext cx="58594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Guido Bertolini</a:t>
            </a:r>
          </a:p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Epidemiology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Istituto di Ricerche Farmacologiche Mario Negri IRCCS</a:t>
            </a:r>
          </a:p>
          <a:p>
            <a:pPr algn="l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Bergamo -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Italy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6E11B4E-86E6-4148-8E0B-70FB97561D56}"/>
              </a:ext>
            </a:extLst>
          </p:cNvPr>
          <p:cNvSpPr txBox="1"/>
          <p:nvPr/>
        </p:nvSpPr>
        <p:spPr>
          <a:xfrm>
            <a:off x="128932" y="6276178"/>
            <a:ext cx="19499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16/10/2026</a:t>
            </a:r>
            <a:endParaRPr lang="it-IT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A14CB27-5C77-6B1C-5889-EEC460D19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55645" y="872723"/>
            <a:ext cx="3745427" cy="1379069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68" y="5173172"/>
            <a:ext cx="2245553" cy="47110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059" y="5720096"/>
            <a:ext cx="1648747" cy="48912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846" y="6285042"/>
            <a:ext cx="2177775" cy="572959"/>
          </a:xfrm>
          <a:prstGeom prst="rect">
            <a:avLst/>
          </a:prstGeom>
        </p:spPr>
      </p:pic>
      <p:pic>
        <p:nvPicPr>
          <p:cNvPr id="16" name="Immagine 1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070" y="5196075"/>
            <a:ext cx="1063775" cy="42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582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169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29" name="Text 2"/>
          <p:cNvSpPr/>
          <p:nvPr/>
        </p:nvSpPr>
        <p:spPr>
          <a:xfrm>
            <a:off x="454152" y="524214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Quality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perspectives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" name="Shape 2"/>
          <p:cNvSpPr/>
          <p:nvPr/>
        </p:nvSpPr>
        <p:spPr>
          <a:xfrm>
            <a:off x="548640" y="1778972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2" name="Text 3"/>
          <p:cNvSpPr/>
          <p:nvPr/>
        </p:nvSpPr>
        <p:spPr>
          <a:xfrm>
            <a:off x="1508760" y="1938992"/>
            <a:ext cx="4206240" cy="1199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Global Data Quality Measures</a:t>
            </a:r>
            <a:endParaRPr lang="en-US" sz="1300" dirty="0"/>
          </a:p>
          <a:p>
            <a:pPr marL="0" indent="0">
              <a:buNone/>
            </a:pPr>
            <a:r>
              <a:rPr lang="en-US" sz="1300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Overall dataset quality </a:t>
            </a:r>
            <a:r>
              <a:rPr lang="en-US" sz="1300" dirty="0" smtClean="0"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1300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 generic suitability for use</a:t>
            </a:r>
          </a:p>
        </p:txBody>
      </p:sp>
      <p:sp>
        <p:nvSpPr>
          <p:cNvPr id="33" name="Shape 4"/>
          <p:cNvSpPr/>
          <p:nvPr/>
        </p:nvSpPr>
        <p:spPr>
          <a:xfrm>
            <a:off x="6080760" y="1778972"/>
            <a:ext cx="5532120" cy="1417320"/>
          </a:xfrm>
          <a:prstGeom prst="roundRect">
            <a:avLst>
              <a:gd name="adj" fmla="val 516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5" name="Text 5"/>
          <p:cNvSpPr/>
          <p:nvPr/>
        </p:nvSpPr>
        <p:spPr>
          <a:xfrm>
            <a:off x="7040880" y="1944580"/>
            <a:ext cx="4434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Fitness-for-Use </a:t>
            </a:r>
            <a:r>
              <a:rPr lang="en-US" sz="1300" b="1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Measures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Meets requirements of a specific </a:t>
            </a:r>
            <a:r>
              <a:rPr lang="en-US" sz="1300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study</a:t>
            </a:r>
          </a:p>
        </p:txBody>
      </p:sp>
      <p:sp>
        <p:nvSpPr>
          <p:cNvPr id="37" name="Shape 7"/>
          <p:cNvSpPr/>
          <p:nvPr/>
        </p:nvSpPr>
        <p:spPr>
          <a:xfrm>
            <a:off x="722376" y="3824759"/>
            <a:ext cx="3246120" cy="1554480"/>
          </a:xfrm>
          <a:prstGeom prst="roundRect">
            <a:avLst>
              <a:gd name="adj" fmla="val 4706"/>
            </a:avLst>
          </a:prstGeom>
          <a:solidFill>
            <a:srgbClr val="3D7A7A"/>
          </a:solidFill>
          <a:ln/>
        </p:spPr>
      </p:sp>
      <p:pic>
        <p:nvPicPr>
          <p:cNvPr id="3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976" y="4053359"/>
            <a:ext cx="411480" cy="411480"/>
          </a:xfrm>
          <a:prstGeom prst="rect">
            <a:avLst/>
          </a:prstGeom>
        </p:spPr>
      </p:pic>
      <p:sp>
        <p:nvSpPr>
          <p:cNvPr id="39" name="Text 8"/>
          <p:cNvSpPr/>
          <p:nvPr/>
        </p:nvSpPr>
        <p:spPr>
          <a:xfrm>
            <a:off x="1499616" y="3989351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vCRF</a:t>
            </a:r>
            <a:endParaRPr lang="en-US" sz="1800" dirty="0"/>
          </a:p>
        </p:txBody>
      </p:sp>
      <p:sp>
        <p:nvSpPr>
          <p:cNvPr id="40" name="Text 9"/>
          <p:cNvSpPr/>
          <p:nvPr/>
        </p:nvSpPr>
        <p:spPr>
          <a:xfrm>
            <a:off x="950976" y="4510559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NLP-extracted dataset, per centre</a:t>
            </a:r>
            <a:endParaRPr lang="en-US" sz="1150" dirty="0"/>
          </a:p>
        </p:txBody>
      </p:sp>
      <p:sp>
        <p:nvSpPr>
          <p:cNvPr id="41" name="Text 10"/>
          <p:cNvSpPr/>
          <p:nvPr/>
        </p:nvSpPr>
        <p:spPr>
          <a:xfrm>
            <a:off x="4005072" y="4327679"/>
            <a:ext cx="429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66"/>
                </a:solidFill>
              </a:rPr>
              <a:t>►</a:t>
            </a:r>
            <a:endParaRPr lang="en-US" sz="2000" dirty="0">
              <a:solidFill>
                <a:srgbClr val="FF6666"/>
              </a:solidFill>
            </a:endParaRPr>
          </a:p>
        </p:txBody>
      </p:sp>
      <p:sp>
        <p:nvSpPr>
          <p:cNvPr id="42" name="Shape 11"/>
          <p:cNvSpPr/>
          <p:nvPr/>
        </p:nvSpPr>
        <p:spPr>
          <a:xfrm>
            <a:off x="4471416" y="3824759"/>
            <a:ext cx="3246120" cy="1554480"/>
          </a:xfrm>
          <a:prstGeom prst="roundRect">
            <a:avLst>
              <a:gd name="adj" fmla="val 4706"/>
            </a:avLst>
          </a:prstGeom>
          <a:solidFill>
            <a:srgbClr val="5A9E9E"/>
          </a:solidFill>
          <a:ln/>
        </p:spPr>
      </p:sp>
      <p:pic>
        <p:nvPicPr>
          <p:cNvPr id="4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16" y="4053359"/>
            <a:ext cx="411480" cy="411480"/>
          </a:xfrm>
          <a:prstGeom prst="rect">
            <a:avLst/>
          </a:prstGeom>
        </p:spPr>
      </p:pic>
      <p:sp>
        <p:nvSpPr>
          <p:cNvPr id="44" name="Text 12"/>
          <p:cNvSpPr/>
          <p:nvPr/>
        </p:nvSpPr>
        <p:spPr>
          <a:xfrm>
            <a:off x="5248656" y="3989351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DQA</a:t>
            </a:r>
            <a:endParaRPr lang="en-US" sz="1800" dirty="0"/>
          </a:p>
        </p:txBody>
      </p:sp>
      <p:sp>
        <p:nvSpPr>
          <p:cNvPr id="45" name="Text 13"/>
          <p:cNvSpPr/>
          <p:nvPr/>
        </p:nvSpPr>
        <p:spPr>
          <a:xfrm>
            <a:off x="4700016" y="4510559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Assessment</a:t>
            </a:r>
            <a:endParaRPr lang="en-US" sz="1150" b="1" dirty="0"/>
          </a:p>
          <a:p>
            <a:pPr marL="0" indent="0">
              <a:buNone/>
            </a:pPr>
            <a:r>
              <a:rPr lang="en-US" sz="1150" dirty="0" smtClean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1150" dirty="0" smtClean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the issues</a:t>
            </a:r>
            <a:endParaRPr lang="en-US" sz="1150" dirty="0"/>
          </a:p>
        </p:txBody>
      </p:sp>
      <p:sp>
        <p:nvSpPr>
          <p:cNvPr id="46" name="Text 14"/>
          <p:cNvSpPr/>
          <p:nvPr/>
        </p:nvSpPr>
        <p:spPr>
          <a:xfrm>
            <a:off x="7754112" y="4327679"/>
            <a:ext cx="429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66"/>
                </a:solidFill>
              </a:rPr>
              <a:t>►</a:t>
            </a:r>
            <a:endParaRPr lang="en-US" sz="2000" dirty="0">
              <a:solidFill>
                <a:srgbClr val="FF6666"/>
              </a:solidFill>
            </a:endParaRPr>
          </a:p>
        </p:txBody>
      </p:sp>
      <p:sp>
        <p:nvSpPr>
          <p:cNvPr id="47" name="Shape 15"/>
          <p:cNvSpPr/>
          <p:nvPr/>
        </p:nvSpPr>
        <p:spPr>
          <a:xfrm>
            <a:off x="8220456" y="3824759"/>
            <a:ext cx="3246120" cy="1554480"/>
          </a:xfrm>
          <a:prstGeom prst="roundRect">
            <a:avLst>
              <a:gd name="adj" fmla="val 4706"/>
            </a:avLst>
          </a:prstGeom>
          <a:solidFill>
            <a:srgbClr val="8BBFBF"/>
          </a:solidFill>
          <a:ln/>
        </p:spPr>
      </p:sp>
      <p:pic>
        <p:nvPicPr>
          <p:cNvPr id="4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9056" y="4053359"/>
            <a:ext cx="411480" cy="411480"/>
          </a:xfrm>
          <a:prstGeom prst="rect">
            <a:avLst/>
          </a:prstGeom>
        </p:spPr>
      </p:pic>
      <p:sp>
        <p:nvSpPr>
          <p:cNvPr id="49" name="Text 16"/>
          <p:cNvSpPr/>
          <p:nvPr/>
        </p:nvSpPr>
        <p:spPr>
          <a:xfrm>
            <a:off x="8997696" y="3989351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DC</a:t>
            </a:r>
            <a:endParaRPr lang="en-US" sz="1800" dirty="0"/>
          </a:p>
        </p:txBody>
      </p:sp>
      <p:sp>
        <p:nvSpPr>
          <p:cNvPr id="50" name="Text 17"/>
          <p:cNvSpPr/>
          <p:nvPr/>
        </p:nvSpPr>
        <p:spPr>
          <a:xfrm>
            <a:off x="8449056" y="4510559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Curation</a:t>
            </a:r>
            <a:endParaRPr lang="en-US" sz="1150" b="1" dirty="0"/>
          </a:p>
          <a:p>
            <a:pPr marL="0" indent="0">
              <a:buNone/>
            </a:pPr>
            <a:r>
              <a:rPr lang="en-US" sz="1150" dirty="0" smtClean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1150" dirty="0" smtClean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</a:t>
            </a:r>
            <a:r>
              <a:rPr lang="en-US" sz="1150" dirty="0">
                <a:solidFill>
                  <a:srgbClr val="EA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be fixed</a:t>
            </a:r>
            <a:endParaRPr lang="en-US" sz="1150" dirty="0"/>
          </a:p>
        </p:txBody>
      </p:sp>
      <p:sp>
        <p:nvSpPr>
          <p:cNvPr id="51" name="Shape 5"/>
          <p:cNvSpPr/>
          <p:nvPr/>
        </p:nvSpPr>
        <p:spPr>
          <a:xfrm>
            <a:off x="548640" y="1779854"/>
            <a:ext cx="5349239" cy="200285"/>
          </a:xfrm>
          <a:prstGeom prst="roundRect">
            <a:avLst>
              <a:gd name="adj" fmla="val 36364"/>
            </a:avLst>
          </a:prstGeom>
          <a:solidFill>
            <a:srgbClr val="FF6666"/>
          </a:solidFill>
          <a:ln w="12700">
            <a:solidFill>
              <a:srgbClr val="FF6666"/>
            </a:solidFill>
            <a:prstDash val="solid"/>
          </a:ln>
        </p:spPr>
      </p:sp>
      <p:sp>
        <p:nvSpPr>
          <p:cNvPr id="52" name="Shape 6"/>
          <p:cNvSpPr/>
          <p:nvPr/>
        </p:nvSpPr>
        <p:spPr>
          <a:xfrm>
            <a:off x="548641" y="1897844"/>
            <a:ext cx="5349239" cy="82296"/>
          </a:xfrm>
          <a:prstGeom prst="rect">
            <a:avLst/>
          </a:prstGeom>
          <a:solidFill>
            <a:srgbClr val="FF6666"/>
          </a:solidFill>
          <a:ln w="12700">
            <a:solidFill>
              <a:srgbClr val="FF6666"/>
            </a:solidFill>
            <a:prstDash val="solid"/>
          </a:ln>
        </p:spPr>
      </p:sp>
      <p:sp>
        <p:nvSpPr>
          <p:cNvPr id="53" name="Shape 5"/>
          <p:cNvSpPr/>
          <p:nvPr/>
        </p:nvSpPr>
        <p:spPr>
          <a:xfrm>
            <a:off x="6080759" y="1781119"/>
            <a:ext cx="5532120" cy="198138"/>
          </a:xfrm>
          <a:prstGeom prst="roundRect">
            <a:avLst>
              <a:gd name="adj" fmla="val 36364"/>
            </a:avLst>
          </a:prstGeom>
          <a:solidFill>
            <a:srgbClr val="FF6666"/>
          </a:solidFill>
          <a:ln w="12700">
            <a:solidFill>
              <a:srgbClr val="FF6666"/>
            </a:solidFill>
            <a:prstDash val="solid"/>
          </a:ln>
        </p:spPr>
      </p:sp>
      <p:sp>
        <p:nvSpPr>
          <p:cNvPr id="54" name="Shape 6"/>
          <p:cNvSpPr/>
          <p:nvPr/>
        </p:nvSpPr>
        <p:spPr>
          <a:xfrm>
            <a:off x="6080760" y="1897844"/>
            <a:ext cx="5532120" cy="81414"/>
          </a:xfrm>
          <a:prstGeom prst="rect">
            <a:avLst/>
          </a:prstGeom>
          <a:solidFill>
            <a:srgbClr val="FF6666"/>
          </a:solidFill>
          <a:ln w="12700">
            <a:solidFill>
              <a:srgbClr val="FF6666"/>
            </a:solidFill>
            <a:prstDash val="solid"/>
          </a:ln>
        </p:spPr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2188" y="2233536"/>
            <a:ext cx="457264" cy="543001"/>
          </a:xfrm>
          <a:prstGeom prst="rect">
            <a:avLst/>
          </a:prstGeom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674" y="2219952"/>
            <a:ext cx="454658" cy="5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4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677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644" y="1225949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Modified from Kahn et al. </a:t>
            </a:r>
            <a:r>
              <a:rPr lang="en-US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2016 DOI: 10.13063/2327-9214.1244 </a:t>
            </a:r>
            <a:endParaRPr lang="da-DK" sz="16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tabLst>
                <a:tab pos="804863" algn="l"/>
              </a:tabLst>
            </a:pP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	and Weiskopf et al. </a:t>
            </a:r>
            <a:r>
              <a:rPr lang="da-DK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2017 DOI: 10.5334/egems.218 </a:t>
            </a:r>
          </a:p>
          <a:p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93776" y="1828799"/>
            <a:ext cx="3566160" cy="4563291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93776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93776" y="1947672"/>
            <a:ext cx="3566160" cy="675494"/>
          </a:xfrm>
          <a:prstGeom prst="rect">
            <a:avLst/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187952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187952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7952" y="1947672"/>
            <a:ext cx="3566160" cy="675350"/>
          </a:xfrm>
          <a:prstGeom prst="rect">
            <a:avLst/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882128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882128" y="1947672"/>
            <a:ext cx="3566160" cy="675350"/>
          </a:xfrm>
          <a:prstGeom prst="rect">
            <a:avLst/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DQA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Dimensions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DQ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" y="2028951"/>
            <a:ext cx="457200" cy="457200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289304" y="20893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</a:t>
            </a:r>
          </a:p>
        </p:txBody>
      </p:sp>
      <p:sp>
        <p:nvSpPr>
          <p:cNvPr id="36" name="Text 12"/>
          <p:cNvSpPr/>
          <p:nvPr/>
        </p:nvSpPr>
        <p:spPr>
          <a:xfrm>
            <a:off x="4946904" y="2062431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Value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/>
          <p:cNvSpPr/>
          <p:nvPr/>
        </p:nvSpPr>
        <p:spPr>
          <a:xfrm>
            <a:off x="8677656" y="20647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Relational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747413" y="2627667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single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present?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14"/>
          <p:cNvSpPr/>
          <p:nvPr/>
        </p:nvSpPr>
        <p:spPr>
          <a:xfrm>
            <a:off x="4434840" y="2758585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this single value valid according to the rules defined for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item?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21"/>
          <p:cNvSpPr/>
          <p:nvPr/>
        </p:nvSpPr>
        <p:spPr>
          <a:xfrm>
            <a:off x="8001000" y="2756554"/>
            <a:ext cx="335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Are the relationships between </a:t>
            </a: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</a:t>
            </a:r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logically and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temporally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4375404" y="3280447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the required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syntactic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structure?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Domain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belong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a predefined set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permissible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Range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fall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within a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interval?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15"/>
          <p:cNvSpPr/>
          <p:nvPr/>
        </p:nvSpPr>
        <p:spPr>
          <a:xfrm>
            <a:off x="8129016" y="3094520"/>
            <a:ext cx="3154680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of one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 logically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dependent on the value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another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chronological order or time interval between two or more timestamps or date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respect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sequence?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013" y="1945421"/>
            <a:ext cx="621406" cy="5805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872" y="1929384"/>
            <a:ext cx="598539" cy="529407"/>
          </a:xfrm>
          <a:prstGeom prst="rect">
            <a:avLst/>
          </a:prstGeom>
        </p:spPr>
      </p:pic>
      <p:sp>
        <p:nvSpPr>
          <p:cNvPr id="46" name="Text 15"/>
          <p:cNvSpPr/>
          <p:nvPr/>
        </p:nvSpPr>
        <p:spPr>
          <a:xfrm>
            <a:off x="612648" y="3170792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non-missing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for the different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en-US" sz="800" b="1" dirty="0" smtClean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pts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centers 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pts completed?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data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time?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19903" y="5834743"/>
            <a:ext cx="3392424" cy="476866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613083" y="4789714"/>
            <a:ext cx="3392424" cy="1521895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595990" y="3979818"/>
            <a:ext cx="3392424" cy="2331792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30"/>
          <p:cNvSpPr/>
          <p:nvPr/>
        </p:nvSpPr>
        <p:spPr>
          <a:xfrm>
            <a:off x="612648" y="3170791"/>
            <a:ext cx="3392424" cy="3140819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/>
          <p:cNvSpPr/>
          <p:nvPr/>
        </p:nvSpPr>
        <p:spPr>
          <a:xfrm>
            <a:off x="4280916" y="5465852"/>
            <a:ext cx="3368040" cy="845758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4287012" y="4500081"/>
            <a:ext cx="3368040" cy="1830471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/>
          <p:cNvSpPr/>
          <p:nvPr/>
        </p:nvSpPr>
        <p:spPr>
          <a:xfrm>
            <a:off x="4328160" y="3421297"/>
            <a:ext cx="3368040" cy="2907544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7985760" y="3421297"/>
            <a:ext cx="3368040" cy="2907544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0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 animBg="1"/>
      <p:bldP spid="30" grpId="0" animBg="1"/>
      <p:bldP spid="31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3011" y="3026017"/>
            <a:ext cx="232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66"/>
                </a:solidFill>
              </a:rPr>
              <a:t>Value conformance</a:t>
            </a:r>
            <a:endParaRPr lang="en-GB" sz="2400" b="1" dirty="0">
              <a:solidFill>
                <a:srgbClr val="FF6666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97934" y="543701"/>
            <a:ext cx="101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Format</a:t>
            </a:r>
            <a:endParaRPr lang="en-GB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04780" y="58953"/>
            <a:ext cx="62251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smtClean="0">
                <a:sym typeface="Wingdings" panose="05000000000000000000" pitchFamily="2" charset="2"/>
              </a:rPr>
              <a:t>data should be DD/MM/YYYY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r>
              <a:rPr lang="en-GB" dirty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age should be an </a:t>
            </a:r>
            <a:r>
              <a:rPr lang="en-GB" i="1" dirty="0" smtClean="0">
                <a:sym typeface="Wingdings" panose="05000000000000000000" pitchFamily="2" charset="2"/>
              </a:rPr>
              <a:t>integer</a:t>
            </a:r>
          </a:p>
          <a:p>
            <a:pPr>
              <a:lnSpc>
                <a:spcPct val="150000"/>
              </a:lnSpc>
            </a:pPr>
            <a:r>
              <a:rPr lang="en-GB" dirty="0"/>
              <a:t>Clinical </a:t>
            </a:r>
            <a:r>
              <a:rPr lang="en-GB" dirty="0" smtClean="0"/>
              <a:t>	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>
                <a:sym typeface="Wingdings" panose="05000000000000000000" pitchFamily="2" charset="2"/>
              </a:rPr>
              <a:t>e.g., </a:t>
            </a:r>
            <a:r>
              <a:rPr lang="en-GB" i="1" dirty="0">
                <a:sym typeface="Wingdings" panose="05000000000000000000" pitchFamily="2" charset="2"/>
              </a:rPr>
              <a:t>FiO</a:t>
            </a:r>
            <a:r>
              <a:rPr lang="en-GB" i="1" baseline="-25000" dirty="0">
                <a:sym typeface="Wingdings" panose="05000000000000000000" pitchFamily="2" charset="2"/>
              </a:rPr>
              <a:t>2 </a:t>
            </a:r>
            <a:r>
              <a:rPr lang="en-GB" i="1" dirty="0">
                <a:sym typeface="Wingdings" panose="05000000000000000000" pitchFamily="2" charset="2"/>
              </a:rPr>
              <a:t>should be </a:t>
            </a:r>
            <a:r>
              <a:rPr lang="en-GB" i="1" dirty="0" smtClean="0">
                <a:sym typeface="Wingdings" panose="05000000000000000000" pitchFamily="2" charset="2"/>
              </a:rPr>
              <a:t>e decimal number between </a:t>
            </a:r>
            <a:r>
              <a:rPr lang="en-GB" i="1" dirty="0">
                <a:sym typeface="Wingdings" panose="05000000000000000000" pitchFamily="2" charset="2"/>
              </a:rPr>
              <a:t>0, </a:t>
            </a:r>
            <a:r>
              <a:rPr lang="en-GB" i="1" dirty="0" smtClean="0">
                <a:sym typeface="Wingdings" panose="05000000000000000000" pitchFamily="2" charset="2"/>
              </a:rPr>
              <a:t>1</a:t>
            </a:r>
            <a:endParaRPr lang="en-GB" i="1" dirty="0"/>
          </a:p>
        </p:txBody>
      </p:sp>
      <p:sp>
        <p:nvSpPr>
          <p:cNvPr id="15" name="Parentesi graffa aperta 14"/>
          <p:cNvSpPr/>
          <p:nvPr/>
        </p:nvSpPr>
        <p:spPr>
          <a:xfrm>
            <a:off x="4521905" y="186344"/>
            <a:ext cx="215101" cy="1153718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2063946" y="1012103"/>
            <a:ext cx="1242703" cy="2270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85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677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644" y="1225949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Modified from Kahn et al. </a:t>
            </a:r>
            <a:r>
              <a:rPr lang="en-US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2016 DOI: 10.13063/2327-9214.1244 </a:t>
            </a:r>
            <a:endParaRPr lang="da-DK" sz="16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tabLst>
                <a:tab pos="804863" algn="l"/>
              </a:tabLst>
            </a:pP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	and Weiskopf et al. </a:t>
            </a:r>
            <a:r>
              <a:rPr lang="da-DK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2017 DOI: 10.5334/egems.218 </a:t>
            </a:r>
          </a:p>
          <a:p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93776" y="1828799"/>
            <a:ext cx="3566160" cy="4563291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93776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93776" y="1947672"/>
            <a:ext cx="3566160" cy="675494"/>
          </a:xfrm>
          <a:prstGeom prst="rect">
            <a:avLst/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187952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187952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7952" y="1947672"/>
            <a:ext cx="3566160" cy="675350"/>
          </a:xfrm>
          <a:prstGeom prst="rect">
            <a:avLst/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882128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882128" y="1947672"/>
            <a:ext cx="3566160" cy="675350"/>
          </a:xfrm>
          <a:prstGeom prst="rect">
            <a:avLst/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DQA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Dimensions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DQ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" y="2028951"/>
            <a:ext cx="457200" cy="457200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289304" y="20893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</a:t>
            </a:r>
          </a:p>
        </p:txBody>
      </p:sp>
      <p:sp>
        <p:nvSpPr>
          <p:cNvPr id="36" name="Text 12"/>
          <p:cNvSpPr/>
          <p:nvPr/>
        </p:nvSpPr>
        <p:spPr>
          <a:xfrm>
            <a:off x="4946904" y="2062431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Value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/>
          <p:cNvSpPr/>
          <p:nvPr/>
        </p:nvSpPr>
        <p:spPr>
          <a:xfrm>
            <a:off x="8677656" y="20647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Relational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747413" y="2627667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single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present?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14"/>
          <p:cNvSpPr/>
          <p:nvPr/>
        </p:nvSpPr>
        <p:spPr>
          <a:xfrm>
            <a:off x="4434840" y="2758585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this single value valid according to the rules defined for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item?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21"/>
          <p:cNvSpPr/>
          <p:nvPr/>
        </p:nvSpPr>
        <p:spPr>
          <a:xfrm>
            <a:off x="8001000" y="2756554"/>
            <a:ext cx="335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Are the relationships between </a:t>
            </a: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</a:t>
            </a:r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logically and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temporally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4375404" y="3280447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the required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syntactic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structure?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Domain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belong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a predefined set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permissible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Range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fall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within a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interval?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15"/>
          <p:cNvSpPr/>
          <p:nvPr/>
        </p:nvSpPr>
        <p:spPr>
          <a:xfrm>
            <a:off x="8129016" y="3094520"/>
            <a:ext cx="3154680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of one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 logically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dependent on the value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another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chronological order or time interval between two or more timestamps or date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respect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sequence?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013" y="1945421"/>
            <a:ext cx="621406" cy="5805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872" y="1929384"/>
            <a:ext cx="598539" cy="529407"/>
          </a:xfrm>
          <a:prstGeom prst="rect">
            <a:avLst/>
          </a:prstGeom>
        </p:spPr>
      </p:pic>
      <p:sp>
        <p:nvSpPr>
          <p:cNvPr id="46" name="Text 15"/>
          <p:cNvSpPr/>
          <p:nvPr/>
        </p:nvSpPr>
        <p:spPr>
          <a:xfrm>
            <a:off x="612648" y="3170792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non-missing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for 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en-US" sz="800" b="1" dirty="0" smtClean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pts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centers 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pts completed?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data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time?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4280916" y="5465852"/>
            <a:ext cx="3368040" cy="845758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Rettangolo 34"/>
          <p:cNvSpPr/>
          <p:nvPr/>
        </p:nvSpPr>
        <p:spPr>
          <a:xfrm>
            <a:off x="4287012" y="4500081"/>
            <a:ext cx="3368040" cy="1830471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7985760" y="3421297"/>
            <a:ext cx="3368040" cy="2907544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552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3011" y="3026017"/>
            <a:ext cx="232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66"/>
                </a:solidFill>
              </a:rPr>
              <a:t>Value conformance</a:t>
            </a:r>
            <a:endParaRPr lang="en-GB" sz="2400" b="1" dirty="0">
              <a:solidFill>
                <a:srgbClr val="FF6666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97934" y="543701"/>
            <a:ext cx="101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Format</a:t>
            </a:r>
            <a:endParaRPr lang="en-GB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304030" y="2377910"/>
            <a:ext cx="109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Domain</a:t>
            </a:r>
            <a:endParaRPr lang="en-GB" b="1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04780" y="58953"/>
            <a:ext cx="62251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smtClean="0">
                <a:sym typeface="Wingdings" panose="05000000000000000000" pitchFamily="2" charset="2"/>
              </a:rPr>
              <a:t>data should be DD/MM/YYYY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r>
              <a:rPr lang="en-GB" dirty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age should be an </a:t>
            </a:r>
            <a:r>
              <a:rPr lang="en-GB" i="1" dirty="0" smtClean="0">
                <a:sym typeface="Wingdings" panose="05000000000000000000" pitchFamily="2" charset="2"/>
              </a:rPr>
              <a:t>integer</a:t>
            </a:r>
          </a:p>
          <a:p>
            <a:pPr>
              <a:lnSpc>
                <a:spcPct val="150000"/>
              </a:lnSpc>
            </a:pPr>
            <a:r>
              <a:rPr lang="en-GB" dirty="0"/>
              <a:t>Clinical </a:t>
            </a:r>
            <a:r>
              <a:rPr lang="en-GB" dirty="0" smtClean="0"/>
              <a:t>	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>
                <a:sym typeface="Wingdings" panose="05000000000000000000" pitchFamily="2" charset="2"/>
              </a:rPr>
              <a:t>e.g., </a:t>
            </a:r>
            <a:r>
              <a:rPr lang="en-GB" i="1" dirty="0">
                <a:sym typeface="Wingdings" panose="05000000000000000000" pitchFamily="2" charset="2"/>
              </a:rPr>
              <a:t>FiO</a:t>
            </a:r>
            <a:r>
              <a:rPr lang="en-GB" i="1" baseline="-25000" dirty="0">
                <a:sym typeface="Wingdings" panose="05000000000000000000" pitchFamily="2" charset="2"/>
              </a:rPr>
              <a:t>2 </a:t>
            </a:r>
            <a:r>
              <a:rPr lang="en-GB" i="1" dirty="0">
                <a:sym typeface="Wingdings" panose="05000000000000000000" pitchFamily="2" charset="2"/>
              </a:rPr>
              <a:t>should be </a:t>
            </a:r>
            <a:r>
              <a:rPr lang="en-GB" i="1" dirty="0" smtClean="0">
                <a:sym typeface="Wingdings" panose="05000000000000000000" pitchFamily="2" charset="2"/>
              </a:rPr>
              <a:t>e decimal number between </a:t>
            </a:r>
            <a:r>
              <a:rPr lang="en-GB" i="1" dirty="0">
                <a:sym typeface="Wingdings" panose="05000000000000000000" pitchFamily="2" charset="2"/>
              </a:rPr>
              <a:t>0, </a:t>
            </a:r>
            <a:r>
              <a:rPr lang="en-GB" i="1" dirty="0" smtClean="0">
                <a:sym typeface="Wingdings" panose="05000000000000000000" pitchFamily="2" charset="2"/>
              </a:rPr>
              <a:t>1</a:t>
            </a:r>
            <a:endParaRPr lang="en-GB" i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737005" y="1876006"/>
            <a:ext cx="6624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US" i="1" dirty="0">
                <a:sym typeface="Wingdings" panose="05000000000000000000" pitchFamily="2" charset="2"/>
              </a:rPr>
              <a:t>hospital department must be in </a:t>
            </a:r>
            <a:r>
              <a:rPr lang="en-US" i="1" dirty="0" smtClean="0">
                <a:sym typeface="Wingdings" panose="05000000000000000000" pitchFamily="2" charset="2"/>
              </a:rPr>
              <a:t>[Cardio</a:t>
            </a:r>
            <a:r>
              <a:rPr lang="en-US" i="1" dirty="0">
                <a:sym typeface="Wingdings" panose="05000000000000000000" pitchFamily="2" charset="2"/>
              </a:rPr>
              <a:t>, Neuro, </a:t>
            </a:r>
            <a:r>
              <a:rPr lang="en-US" i="1" dirty="0" smtClean="0">
                <a:sym typeface="Wingdings" panose="05000000000000000000" pitchFamily="2" charset="2"/>
              </a:rPr>
              <a:t>…]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r>
              <a:rPr lang="en-GB" dirty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sex values can be </a:t>
            </a:r>
            <a:r>
              <a:rPr lang="en-GB" i="1" dirty="0" smtClean="0">
                <a:sym typeface="Wingdings" panose="05000000000000000000" pitchFamily="2" charset="2"/>
              </a:rPr>
              <a:t>in </a:t>
            </a:r>
            <a:r>
              <a:rPr lang="en-US" i="1" dirty="0" smtClean="0">
                <a:sym typeface="Wingdings" panose="05000000000000000000" pitchFamily="2" charset="2"/>
              </a:rPr>
              <a:t>{</a:t>
            </a:r>
            <a:r>
              <a:rPr lang="en-GB" i="1" dirty="0" smtClean="0">
                <a:sym typeface="Wingdings" panose="05000000000000000000" pitchFamily="2" charset="2"/>
              </a:rPr>
              <a:t>M</a:t>
            </a:r>
            <a:r>
              <a:rPr lang="en-GB" i="1" dirty="0">
                <a:sym typeface="Wingdings" panose="05000000000000000000" pitchFamily="2" charset="2"/>
              </a:rPr>
              <a:t>, F, </a:t>
            </a:r>
            <a:r>
              <a:rPr lang="en-GB" i="1" dirty="0" smtClean="0">
                <a:sym typeface="Wingdings" panose="05000000000000000000" pitchFamily="2" charset="2"/>
              </a:rPr>
              <a:t>U</a:t>
            </a:r>
            <a:r>
              <a:rPr lang="en-US" i="1" dirty="0" smtClean="0">
                <a:sym typeface="Wingdings" panose="05000000000000000000" pitchFamily="2" charset="2"/>
              </a:rPr>
              <a:t>}</a:t>
            </a:r>
            <a:endParaRPr lang="en-GB" i="1" dirty="0"/>
          </a:p>
          <a:p>
            <a:pPr>
              <a:lnSpc>
                <a:spcPct val="150000"/>
              </a:lnSpc>
            </a:pPr>
            <a:r>
              <a:rPr lang="en-GB" dirty="0" smtClean="0"/>
              <a:t>Clinical 	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>
                <a:sym typeface="Wingdings" panose="05000000000000000000" pitchFamily="2" charset="2"/>
              </a:rPr>
              <a:t>e.g., </a:t>
            </a:r>
            <a:r>
              <a:rPr lang="en-US" i="1" dirty="0">
                <a:sym typeface="Wingdings" panose="05000000000000000000" pitchFamily="2" charset="2"/>
              </a:rPr>
              <a:t>blood </a:t>
            </a:r>
            <a:r>
              <a:rPr lang="en-US" i="1" dirty="0" smtClean="0">
                <a:sym typeface="Wingdings" panose="05000000000000000000" pitchFamily="2" charset="2"/>
              </a:rPr>
              <a:t>type can </a:t>
            </a:r>
            <a:r>
              <a:rPr lang="en-US" i="1" dirty="0">
                <a:sym typeface="Wingdings" panose="05000000000000000000" pitchFamily="2" charset="2"/>
              </a:rPr>
              <a:t>be in {A, B, AB, 0}</a:t>
            </a:r>
            <a:endParaRPr lang="en-GB" i="1" dirty="0"/>
          </a:p>
        </p:txBody>
      </p:sp>
      <p:sp>
        <p:nvSpPr>
          <p:cNvPr id="15" name="Parentesi graffa aperta 14"/>
          <p:cNvSpPr/>
          <p:nvPr/>
        </p:nvSpPr>
        <p:spPr>
          <a:xfrm>
            <a:off x="4521905" y="186344"/>
            <a:ext cx="215101" cy="1153718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Parentesi graffa aperta 15"/>
          <p:cNvSpPr/>
          <p:nvPr/>
        </p:nvSpPr>
        <p:spPr>
          <a:xfrm>
            <a:off x="4521905" y="2006946"/>
            <a:ext cx="215101" cy="1153718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2063946" y="1012103"/>
            <a:ext cx="1242703" cy="2270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V="1">
            <a:off x="2063946" y="2679562"/>
            <a:ext cx="1242703" cy="707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85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677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644" y="1225949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Modified from Kahn et al. </a:t>
            </a:r>
            <a:r>
              <a:rPr lang="en-US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2016 DOI: 10.13063/2327-9214.1244 </a:t>
            </a:r>
            <a:endParaRPr lang="da-DK" sz="16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tabLst>
                <a:tab pos="804863" algn="l"/>
              </a:tabLst>
            </a:pP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	and Weiskopf et al. </a:t>
            </a:r>
            <a:r>
              <a:rPr lang="da-DK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2017 DOI: 10.5334/egems.218 </a:t>
            </a:r>
          </a:p>
          <a:p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93776" y="1828799"/>
            <a:ext cx="3566160" cy="4563291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93776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93776" y="1947672"/>
            <a:ext cx="3566160" cy="675494"/>
          </a:xfrm>
          <a:prstGeom prst="rect">
            <a:avLst/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187952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187952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7952" y="1947672"/>
            <a:ext cx="3566160" cy="675350"/>
          </a:xfrm>
          <a:prstGeom prst="rect">
            <a:avLst/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882128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882128" y="1947672"/>
            <a:ext cx="3566160" cy="675350"/>
          </a:xfrm>
          <a:prstGeom prst="rect">
            <a:avLst/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DQA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Dimensions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DQ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" y="2028951"/>
            <a:ext cx="457200" cy="457200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289304" y="20893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</a:t>
            </a:r>
          </a:p>
        </p:txBody>
      </p:sp>
      <p:sp>
        <p:nvSpPr>
          <p:cNvPr id="36" name="Text 12"/>
          <p:cNvSpPr/>
          <p:nvPr/>
        </p:nvSpPr>
        <p:spPr>
          <a:xfrm>
            <a:off x="4946904" y="2062431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Value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/>
          <p:cNvSpPr/>
          <p:nvPr/>
        </p:nvSpPr>
        <p:spPr>
          <a:xfrm>
            <a:off x="8677656" y="20647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Relational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747413" y="2627667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single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present?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14"/>
          <p:cNvSpPr/>
          <p:nvPr/>
        </p:nvSpPr>
        <p:spPr>
          <a:xfrm>
            <a:off x="4434840" y="2758585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this single value valid according to the rules defined for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item?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21"/>
          <p:cNvSpPr/>
          <p:nvPr/>
        </p:nvSpPr>
        <p:spPr>
          <a:xfrm>
            <a:off x="8001000" y="2756554"/>
            <a:ext cx="335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Are the relationships between </a:t>
            </a: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</a:t>
            </a:r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logically and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temporally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4375404" y="3280447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the required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syntactic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structure?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Domain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belong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a predefined set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permissible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Range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fall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within a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interval?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15"/>
          <p:cNvSpPr/>
          <p:nvPr/>
        </p:nvSpPr>
        <p:spPr>
          <a:xfrm>
            <a:off x="8129016" y="3094520"/>
            <a:ext cx="3154680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of one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 logically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dependent on the value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another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chronological order or time interval between two or more timestamps or date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respect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sequence?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013" y="1945421"/>
            <a:ext cx="621406" cy="5805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872" y="1929384"/>
            <a:ext cx="598539" cy="529407"/>
          </a:xfrm>
          <a:prstGeom prst="rect">
            <a:avLst/>
          </a:prstGeom>
        </p:spPr>
      </p:pic>
      <p:sp>
        <p:nvSpPr>
          <p:cNvPr id="46" name="Text 15"/>
          <p:cNvSpPr/>
          <p:nvPr/>
        </p:nvSpPr>
        <p:spPr>
          <a:xfrm>
            <a:off x="612648" y="3170792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non-missing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for 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en-US" sz="800" b="1" dirty="0" smtClean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pts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centers 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pts completed?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data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time?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4280916" y="5465852"/>
            <a:ext cx="3368040" cy="845758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29"/>
          <p:cNvSpPr/>
          <p:nvPr/>
        </p:nvSpPr>
        <p:spPr>
          <a:xfrm>
            <a:off x="7985760" y="3421297"/>
            <a:ext cx="3368040" cy="2907544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24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3011" y="3026017"/>
            <a:ext cx="232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66"/>
                </a:solidFill>
              </a:rPr>
              <a:t>Value conformance</a:t>
            </a:r>
            <a:endParaRPr lang="en-GB" sz="2400" b="1" dirty="0">
              <a:solidFill>
                <a:srgbClr val="FF6666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97934" y="543701"/>
            <a:ext cx="101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Format</a:t>
            </a:r>
            <a:endParaRPr lang="en-GB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304030" y="2377910"/>
            <a:ext cx="109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Domain</a:t>
            </a:r>
            <a:endParaRPr lang="en-GB" b="1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297934" y="4937897"/>
            <a:ext cx="101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Range</a:t>
            </a:r>
            <a:endParaRPr lang="en-GB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04780" y="58953"/>
            <a:ext cx="62251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smtClean="0">
                <a:sym typeface="Wingdings" panose="05000000000000000000" pitchFamily="2" charset="2"/>
              </a:rPr>
              <a:t>data should be DD/MM/YYYY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r>
              <a:rPr lang="en-GB" dirty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age should be an </a:t>
            </a:r>
            <a:r>
              <a:rPr lang="en-GB" i="1" dirty="0" smtClean="0">
                <a:sym typeface="Wingdings" panose="05000000000000000000" pitchFamily="2" charset="2"/>
              </a:rPr>
              <a:t>integer</a:t>
            </a:r>
          </a:p>
          <a:p>
            <a:pPr>
              <a:lnSpc>
                <a:spcPct val="150000"/>
              </a:lnSpc>
            </a:pPr>
            <a:r>
              <a:rPr lang="en-GB" dirty="0"/>
              <a:t>Clinical </a:t>
            </a:r>
            <a:r>
              <a:rPr lang="en-GB" dirty="0" smtClean="0"/>
              <a:t>	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>
                <a:sym typeface="Wingdings" panose="05000000000000000000" pitchFamily="2" charset="2"/>
              </a:rPr>
              <a:t>e.g., </a:t>
            </a:r>
            <a:r>
              <a:rPr lang="en-GB" i="1" dirty="0">
                <a:sym typeface="Wingdings" panose="05000000000000000000" pitchFamily="2" charset="2"/>
              </a:rPr>
              <a:t>FiO</a:t>
            </a:r>
            <a:r>
              <a:rPr lang="en-GB" i="1" baseline="-25000" dirty="0">
                <a:sym typeface="Wingdings" panose="05000000000000000000" pitchFamily="2" charset="2"/>
              </a:rPr>
              <a:t>2 </a:t>
            </a:r>
            <a:r>
              <a:rPr lang="en-GB" i="1" dirty="0">
                <a:sym typeface="Wingdings" panose="05000000000000000000" pitchFamily="2" charset="2"/>
              </a:rPr>
              <a:t>should be </a:t>
            </a:r>
            <a:r>
              <a:rPr lang="en-GB" i="1" dirty="0" smtClean="0">
                <a:sym typeface="Wingdings" panose="05000000000000000000" pitchFamily="2" charset="2"/>
              </a:rPr>
              <a:t>e decimal number between </a:t>
            </a:r>
            <a:r>
              <a:rPr lang="en-GB" i="1" dirty="0">
                <a:sym typeface="Wingdings" panose="05000000000000000000" pitchFamily="2" charset="2"/>
              </a:rPr>
              <a:t>0, </a:t>
            </a:r>
            <a:r>
              <a:rPr lang="en-GB" i="1" dirty="0" smtClean="0">
                <a:sym typeface="Wingdings" panose="05000000000000000000" pitchFamily="2" charset="2"/>
              </a:rPr>
              <a:t>1</a:t>
            </a:r>
            <a:endParaRPr lang="en-GB" i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737005" y="1876006"/>
            <a:ext cx="6624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US" i="1" dirty="0">
                <a:sym typeface="Wingdings" panose="05000000000000000000" pitchFamily="2" charset="2"/>
              </a:rPr>
              <a:t>hospital department must be in </a:t>
            </a:r>
            <a:r>
              <a:rPr lang="en-US" i="1" dirty="0" smtClean="0">
                <a:sym typeface="Wingdings" panose="05000000000000000000" pitchFamily="2" charset="2"/>
              </a:rPr>
              <a:t>[Cardio</a:t>
            </a:r>
            <a:r>
              <a:rPr lang="en-US" i="1" dirty="0">
                <a:sym typeface="Wingdings" panose="05000000000000000000" pitchFamily="2" charset="2"/>
              </a:rPr>
              <a:t>, Neuro, </a:t>
            </a:r>
            <a:r>
              <a:rPr lang="en-US" i="1" dirty="0" smtClean="0">
                <a:sym typeface="Wingdings" panose="05000000000000000000" pitchFamily="2" charset="2"/>
              </a:rPr>
              <a:t>…]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r>
              <a:rPr lang="en-GB" dirty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sex values can be </a:t>
            </a:r>
            <a:r>
              <a:rPr lang="en-GB" i="1" dirty="0" smtClean="0">
                <a:sym typeface="Wingdings" panose="05000000000000000000" pitchFamily="2" charset="2"/>
              </a:rPr>
              <a:t>in </a:t>
            </a:r>
            <a:r>
              <a:rPr lang="en-US" i="1" dirty="0" smtClean="0">
                <a:sym typeface="Wingdings" panose="05000000000000000000" pitchFamily="2" charset="2"/>
              </a:rPr>
              <a:t>{</a:t>
            </a:r>
            <a:r>
              <a:rPr lang="en-GB" i="1" dirty="0" smtClean="0">
                <a:sym typeface="Wingdings" panose="05000000000000000000" pitchFamily="2" charset="2"/>
              </a:rPr>
              <a:t>M</a:t>
            </a:r>
            <a:r>
              <a:rPr lang="en-GB" i="1" dirty="0">
                <a:sym typeface="Wingdings" panose="05000000000000000000" pitchFamily="2" charset="2"/>
              </a:rPr>
              <a:t>, F, </a:t>
            </a:r>
            <a:r>
              <a:rPr lang="en-GB" i="1" dirty="0" smtClean="0">
                <a:sym typeface="Wingdings" panose="05000000000000000000" pitchFamily="2" charset="2"/>
              </a:rPr>
              <a:t>U</a:t>
            </a:r>
            <a:r>
              <a:rPr lang="en-US" i="1" dirty="0" smtClean="0">
                <a:sym typeface="Wingdings" panose="05000000000000000000" pitchFamily="2" charset="2"/>
              </a:rPr>
              <a:t>}</a:t>
            </a:r>
            <a:endParaRPr lang="en-GB" i="1" dirty="0"/>
          </a:p>
          <a:p>
            <a:pPr>
              <a:lnSpc>
                <a:spcPct val="150000"/>
              </a:lnSpc>
            </a:pPr>
            <a:r>
              <a:rPr lang="en-GB" dirty="0" smtClean="0"/>
              <a:t>Clinical 	</a:t>
            </a:r>
            <a:r>
              <a:rPr lang="en-GB" dirty="0" smtClean="0">
                <a:sym typeface="Wingdings" panose="05000000000000000000" pitchFamily="2" charset="2"/>
              </a:rPr>
              <a:t> </a:t>
            </a:r>
            <a:r>
              <a:rPr lang="en-GB" dirty="0">
                <a:sym typeface="Wingdings" panose="05000000000000000000" pitchFamily="2" charset="2"/>
              </a:rPr>
              <a:t>e.g., </a:t>
            </a:r>
            <a:r>
              <a:rPr lang="en-US" i="1" dirty="0">
                <a:sym typeface="Wingdings" panose="05000000000000000000" pitchFamily="2" charset="2"/>
              </a:rPr>
              <a:t>blood </a:t>
            </a:r>
            <a:r>
              <a:rPr lang="en-US" i="1" dirty="0" smtClean="0">
                <a:sym typeface="Wingdings" panose="05000000000000000000" pitchFamily="2" charset="2"/>
              </a:rPr>
              <a:t>type can </a:t>
            </a:r>
            <a:r>
              <a:rPr lang="en-US" i="1" dirty="0">
                <a:sym typeface="Wingdings" panose="05000000000000000000" pitchFamily="2" charset="2"/>
              </a:rPr>
              <a:t>be in {A, B, AB, 0}</a:t>
            </a:r>
            <a:endParaRPr lang="en-GB" i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737005" y="3674403"/>
            <a:ext cx="638600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ED arrival data should be within the study period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sz="3200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Clinical</a:t>
            </a:r>
            <a:endParaRPr lang="en-GB" i="1" dirty="0"/>
          </a:p>
        </p:txBody>
      </p:sp>
      <p:sp>
        <p:nvSpPr>
          <p:cNvPr id="15" name="Parentesi graffa aperta 14"/>
          <p:cNvSpPr/>
          <p:nvPr/>
        </p:nvSpPr>
        <p:spPr>
          <a:xfrm>
            <a:off x="4521905" y="186344"/>
            <a:ext cx="215101" cy="1153718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Parentesi graffa aperta 15"/>
          <p:cNvSpPr/>
          <p:nvPr/>
        </p:nvSpPr>
        <p:spPr>
          <a:xfrm>
            <a:off x="4521905" y="2006946"/>
            <a:ext cx="215101" cy="1153718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Parentesi graffa aperta 16"/>
          <p:cNvSpPr/>
          <p:nvPr/>
        </p:nvSpPr>
        <p:spPr>
          <a:xfrm>
            <a:off x="4521905" y="3691337"/>
            <a:ext cx="215100" cy="2934974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3" name="Connettore 2 22"/>
          <p:cNvCxnSpPr/>
          <p:nvPr/>
        </p:nvCxnSpPr>
        <p:spPr>
          <a:xfrm flipV="1">
            <a:off x="5836715" y="4772864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5836715" y="5142893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V="1">
            <a:off x="2063946" y="1012103"/>
            <a:ext cx="1242703" cy="2270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V="1">
            <a:off x="2063946" y="2679562"/>
            <a:ext cx="1242703" cy="707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080060" y="3490956"/>
            <a:ext cx="1223970" cy="1459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340439" y="5231302"/>
            <a:ext cx="531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>
                <a:sym typeface="Wingdings" panose="05000000000000000000" pitchFamily="2" charset="2"/>
              </a:rPr>
              <a:t>age &lt;0 or &gt; </a:t>
            </a:r>
            <a:r>
              <a:rPr lang="en-GB" i="1" dirty="0" smtClean="0">
                <a:sym typeface="Wingdings" panose="05000000000000000000" pitchFamily="2" charset="2"/>
              </a:rPr>
              <a:t>120 years</a:t>
            </a:r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338262" y="4471268"/>
            <a:ext cx="5853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Implausibility 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GB" i="1" dirty="0">
                <a:sym typeface="Wingdings" panose="05000000000000000000" pitchFamily="2" charset="2"/>
              </a:rPr>
              <a:t>age between </a:t>
            </a:r>
            <a:r>
              <a:rPr lang="en-GB" i="1" dirty="0" smtClean="0">
                <a:sym typeface="Wingdings" panose="05000000000000000000" pitchFamily="2" charset="2"/>
              </a:rPr>
              <a:t>90 and 120 years</a:t>
            </a:r>
            <a:endParaRPr lang="en-GB" i="1" dirty="0"/>
          </a:p>
        </p:txBody>
      </p:sp>
      <p:cxnSp>
        <p:nvCxnSpPr>
          <p:cNvPr id="29" name="Connettore 2 28"/>
          <p:cNvCxnSpPr/>
          <p:nvPr/>
        </p:nvCxnSpPr>
        <p:spPr>
          <a:xfrm flipV="1">
            <a:off x="5836715" y="6011379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5836715" y="6381408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6340439" y="6469817"/>
            <a:ext cx="531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US" i="1" dirty="0">
                <a:sym typeface="Wingdings" panose="05000000000000000000" pitchFamily="2" charset="2"/>
              </a:rPr>
              <a:t>heart rate &lt; 10 or &gt; </a:t>
            </a:r>
            <a:r>
              <a:rPr lang="en-US" i="1" dirty="0" smtClean="0">
                <a:sym typeface="Wingdings" panose="05000000000000000000" pitchFamily="2" charset="2"/>
              </a:rPr>
              <a:t>250 </a:t>
            </a:r>
            <a:r>
              <a:rPr lang="en-US" i="1" dirty="0">
                <a:sym typeface="Wingdings" panose="05000000000000000000" pitchFamily="2" charset="2"/>
              </a:rPr>
              <a:t>bpm </a:t>
            </a:r>
            <a:endParaRPr lang="en-GB" i="1" dirty="0">
              <a:sym typeface="Wingdings" panose="05000000000000000000" pitchFamily="2" charset="2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338262" y="5709783"/>
            <a:ext cx="5853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Implausibility 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US" i="1" dirty="0">
                <a:sym typeface="Wingdings" panose="05000000000000000000" pitchFamily="2" charset="2"/>
              </a:rPr>
              <a:t>heart rate between 150 and </a:t>
            </a:r>
            <a:r>
              <a:rPr lang="en-US" i="1" dirty="0" smtClean="0">
                <a:sym typeface="Wingdings" panose="05000000000000000000" pitchFamily="2" charset="2"/>
              </a:rPr>
              <a:t>250 </a:t>
            </a:r>
            <a:r>
              <a:rPr lang="en-US" i="1" dirty="0">
                <a:sym typeface="Wingdings" panose="05000000000000000000" pitchFamily="2" charset="2"/>
              </a:rPr>
              <a:t>bpm 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9551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7" grpId="0" animBg="1"/>
      <p:bldP spid="11" grpId="0"/>
      <p:bldP spid="10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677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644" y="1225949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Modified from Kahn et al. </a:t>
            </a:r>
            <a:r>
              <a:rPr lang="en-US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2016 DOI: 10.13063/2327-9214.1244 </a:t>
            </a:r>
            <a:endParaRPr lang="da-DK" sz="16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tabLst>
                <a:tab pos="804863" algn="l"/>
              </a:tabLst>
            </a:pP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	and Weiskopf et al. </a:t>
            </a:r>
            <a:r>
              <a:rPr lang="da-DK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2017 DOI: 10.5334/egems.218 </a:t>
            </a:r>
          </a:p>
          <a:p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93776" y="1828799"/>
            <a:ext cx="3566160" cy="4563291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93776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93776" y="1947672"/>
            <a:ext cx="3566160" cy="675494"/>
          </a:xfrm>
          <a:prstGeom prst="rect">
            <a:avLst/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187952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187952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7952" y="1947672"/>
            <a:ext cx="3566160" cy="675350"/>
          </a:xfrm>
          <a:prstGeom prst="rect">
            <a:avLst/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882128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882128" y="1947672"/>
            <a:ext cx="3566160" cy="675350"/>
          </a:xfrm>
          <a:prstGeom prst="rect">
            <a:avLst/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DQA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Dimensions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DQ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" y="2028951"/>
            <a:ext cx="457200" cy="457200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289304" y="20893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</a:t>
            </a:r>
          </a:p>
        </p:txBody>
      </p:sp>
      <p:sp>
        <p:nvSpPr>
          <p:cNvPr id="36" name="Text 12"/>
          <p:cNvSpPr/>
          <p:nvPr/>
        </p:nvSpPr>
        <p:spPr>
          <a:xfrm>
            <a:off x="4946904" y="2062431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Value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/>
          <p:cNvSpPr/>
          <p:nvPr/>
        </p:nvSpPr>
        <p:spPr>
          <a:xfrm>
            <a:off x="8677656" y="20647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Relational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747413" y="2627667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single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present?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14"/>
          <p:cNvSpPr/>
          <p:nvPr/>
        </p:nvSpPr>
        <p:spPr>
          <a:xfrm>
            <a:off x="4434840" y="2758585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this single value valid according to the rules defined for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item?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21"/>
          <p:cNvSpPr/>
          <p:nvPr/>
        </p:nvSpPr>
        <p:spPr>
          <a:xfrm>
            <a:off x="8001000" y="2756554"/>
            <a:ext cx="335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Are the relationships between </a:t>
            </a: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</a:t>
            </a:r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logically and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temporally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4375404" y="3280447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the required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syntactic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structure?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Domain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belong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a predefined set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permissible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Range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fall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within a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interval?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15"/>
          <p:cNvSpPr/>
          <p:nvPr/>
        </p:nvSpPr>
        <p:spPr>
          <a:xfrm>
            <a:off x="8129016" y="3094520"/>
            <a:ext cx="3154680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of one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 logically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dependent on the value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another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chronological order or time interval between two or more timestamps or date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respect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sequence?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013" y="1945421"/>
            <a:ext cx="621406" cy="5805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872" y="1929384"/>
            <a:ext cx="598539" cy="529407"/>
          </a:xfrm>
          <a:prstGeom prst="rect">
            <a:avLst/>
          </a:prstGeom>
        </p:spPr>
      </p:pic>
      <p:sp>
        <p:nvSpPr>
          <p:cNvPr id="46" name="Text 15"/>
          <p:cNvSpPr/>
          <p:nvPr/>
        </p:nvSpPr>
        <p:spPr>
          <a:xfrm>
            <a:off x="612648" y="3170792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non-missing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for 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en-US" sz="800" b="1" dirty="0" smtClean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pts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centers 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pts completed?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data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time?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7985760" y="4767209"/>
            <a:ext cx="3368040" cy="1561632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Rettangolo 30"/>
          <p:cNvSpPr/>
          <p:nvPr/>
        </p:nvSpPr>
        <p:spPr>
          <a:xfrm>
            <a:off x="8022336" y="3393006"/>
            <a:ext cx="3368040" cy="2942262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37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666999" y="1666487"/>
            <a:ext cx="131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Conditional</a:t>
            </a:r>
            <a:endParaRPr lang="en-GB" b="1" i="1" dirty="0"/>
          </a:p>
        </p:txBody>
      </p:sp>
      <p:cxnSp>
        <p:nvCxnSpPr>
          <p:cNvPr id="28" name="Connettore 2 27"/>
          <p:cNvCxnSpPr/>
          <p:nvPr/>
        </p:nvCxnSpPr>
        <p:spPr>
          <a:xfrm flipV="1">
            <a:off x="2063946" y="2260600"/>
            <a:ext cx="713119" cy="1126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-14142" y="2987211"/>
            <a:ext cx="232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66"/>
                </a:solidFill>
              </a:rPr>
              <a:t>Relational conformance</a:t>
            </a:r>
            <a:endParaRPr lang="en-GB" sz="2400" b="1" dirty="0">
              <a:solidFill>
                <a:srgbClr val="FF6666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296737" y="355463"/>
            <a:ext cx="7454996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smtClean="0">
                <a:sym typeface="Wingdings" panose="05000000000000000000" pitchFamily="2" charset="2"/>
              </a:rPr>
              <a:t>If pts deceased, Transferred variable cannot be Yes</a:t>
            </a:r>
          </a:p>
          <a:p>
            <a:pPr>
              <a:lnSpc>
                <a:spcPct val="150000"/>
              </a:lnSpc>
            </a:pPr>
            <a:endParaRPr lang="en-GB" sz="3200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Clinical</a:t>
            </a:r>
            <a:endParaRPr lang="en-GB" i="1" dirty="0"/>
          </a:p>
        </p:txBody>
      </p:sp>
      <p:sp>
        <p:nvSpPr>
          <p:cNvPr id="34" name="Parentesi graffa aperta 33"/>
          <p:cNvSpPr/>
          <p:nvPr/>
        </p:nvSpPr>
        <p:spPr>
          <a:xfrm>
            <a:off x="4081638" y="372397"/>
            <a:ext cx="215100" cy="2934974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Connettore 2 34"/>
          <p:cNvCxnSpPr/>
          <p:nvPr/>
        </p:nvCxnSpPr>
        <p:spPr>
          <a:xfrm flipV="1">
            <a:off x="5396448" y="1453924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5396448" y="1823953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943717" y="1912362"/>
            <a:ext cx="613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err="1" smtClean="0">
                <a:sym typeface="Wingdings" panose="05000000000000000000" pitchFamily="2" charset="2"/>
              </a:rPr>
              <a:t>Pr</a:t>
            </a:r>
            <a:r>
              <a:rPr lang="en-US" i="1" dirty="0" err="1" smtClean="0"/>
              <a:t>egnancy</a:t>
            </a:r>
            <a:r>
              <a:rPr lang="en-US" i="1" dirty="0" smtClean="0"/>
              <a:t>= Yes &amp; then </a:t>
            </a:r>
            <a:r>
              <a:rPr lang="en-US" i="1" dirty="0"/>
              <a:t>Sex = M</a:t>
            </a:r>
            <a:r>
              <a:rPr lang="en-US" i="1" dirty="0" smtClean="0"/>
              <a:t>ale</a:t>
            </a:r>
            <a:endParaRPr lang="en-US" i="1" dirty="0"/>
          </a:p>
          <a:p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897994" y="1152328"/>
            <a:ext cx="6294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Implausibility  </a:t>
            </a:r>
            <a:r>
              <a:rPr lang="en-GB" dirty="0" smtClean="0">
                <a:sym typeface="Wingdings" panose="05000000000000000000" pitchFamily="2" charset="2"/>
              </a:rPr>
              <a:t> e.g., Sex = F, Age &gt; 55 years &amp; Pregnancy = Yes</a:t>
            </a:r>
            <a:endParaRPr lang="en-GB" i="1" dirty="0"/>
          </a:p>
        </p:txBody>
      </p:sp>
      <p:cxnSp>
        <p:nvCxnSpPr>
          <p:cNvPr id="39" name="Connettore 2 38"/>
          <p:cNvCxnSpPr/>
          <p:nvPr/>
        </p:nvCxnSpPr>
        <p:spPr>
          <a:xfrm flipV="1">
            <a:off x="5396448" y="2692439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5396448" y="3062468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5943717" y="3150877"/>
            <a:ext cx="624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Unresponsive = Yes &amp; </a:t>
            </a:r>
            <a:r>
              <a:rPr lang="en-GB" dirty="0">
                <a:sym typeface="Wingdings" panose="05000000000000000000" pitchFamily="2" charset="2"/>
              </a:rPr>
              <a:t>Agitation = Yes</a:t>
            </a:r>
            <a:endParaRPr lang="en-GB" i="1" dirty="0">
              <a:sym typeface="Wingdings" panose="05000000000000000000" pitchFamily="2" charset="2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5897995" y="2390843"/>
            <a:ext cx="558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Implausibility 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US" i="1" dirty="0" smtClean="0">
                <a:sym typeface="Wingdings" panose="05000000000000000000" pitchFamily="2" charset="2"/>
              </a:rPr>
              <a:t>ARDS = Yes &amp; O</a:t>
            </a:r>
            <a:r>
              <a:rPr lang="en-US" i="1" baseline="-25000" dirty="0" smtClean="0">
                <a:sym typeface="Wingdings" panose="05000000000000000000" pitchFamily="2" charset="2"/>
              </a:rPr>
              <a:t>2</a:t>
            </a:r>
            <a:r>
              <a:rPr lang="en-US" i="1" dirty="0" smtClean="0">
                <a:sym typeface="Wingdings" panose="05000000000000000000" pitchFamily="2" charset="2"/>
              </a:rPr>
              <a:t>/Ventilation = No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52452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34" grpId="0" animBg="1"/>
      <p:bldP spid="37" grpId="0"/>
      <p:bldP spid="38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67734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644" y="1225949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Modified from Kahn et al. </a:t>
            </a:r>
            <a:r>
              <a:rPr lang="en-US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2016 DOI: 10.13063/2327-9214.1244 </a:t>
            </a:r>
            <a:endParaRPr lang="da-DK" sz="16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tabLst>
                <a:tab pos="804863" algn="l"/>
              </a:tabLst>
            </a:pP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	and Weiskopf et al. </a:t>
            </a:r>
            <a:r>
              <a:rPr lang="da-DK" sz="1600" i="1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EGEMS </a:t>
            </a:r>
            <a:r>
              <a:rPr lang="da-DK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2017 DOI: 10.5334/egems.218 </a:t>
            </a:r>
          </a:p>
          <a:p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93776" y="1828799"/>
            <a:ext cx="3566160" cy="4563291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493776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93776" y="1947672"/>
            <a:ext cx="3566160" cy="675494"/>
          </a:xfrm>
          <a:prstGeom prst="rect">
            <a:avLst/>
          </a:prstGeom>
          <a:solidFill>
            <a:srgbClr val="8BBFBF"/>
          </a:solidFill>
          <a:ln w="12700">
            <a:solidFill>
              <a:srgbClr val="8BBFB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187952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187952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187952" y="1947672"/>
            <a:ext cx="3566160" cy="675350"/>
          </a:xfrm>
          <a:prstGeom prst="rect">
            <a:avLst/>
          </a:prstGeom>
          <a:solidFill>
            <a:srgbClr val="5A9E9E"/>
          </a:solidFill>
          <a:ln w="12700">
            <a:solidFill>
              <a:srgbClr val="5A9E9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882128" y="1828800"/>
            <a:ext cx="3566160" cy="4563290"/>
          </a:xfrm>
          <a:prstGeom prst="roundRect">
            <a:avLst>
              <a:gd name="adj" fmla="val 2051"/>
            </a:avLst>
          </a:prstGeom>
          <a:solidFill>
            <a:srgbClr val="F5F8F8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1828800"/>
            <a:ext cx="3566160" cy="201168"/>
          </a:xfrm>
          <a:prstGeom prst="roundRect">
            <a:avLst>
              <a:gd name="adj" fmla="val 36364"/>
            </a:avLst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882128" y="1947672"/>
            <a:ext cx="3566160" cy="675350"/>
          </a:xfrm>
          <a:prstGeom prst="rect">
            <a:avLst/>
          </a:prstGeom>
          <a:solidFill>
            <a:srgbClr val="3D7A7A"/>
          </a:solidFill>
          <a:ln w="12700">
            <a:solidFill>
              <a:srgbClr val="3D7A7A"/>
            </a:solidFill>
            <a:prstDash val="solid"/>
          </a:ln>
        </p:spPr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DQA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Three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Dimensions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of DQ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" y="2028951"/>
            <a:ext cx="457200" cy="457200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289304" y="20893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</a:t>
            </a:r>
          </a:p>
        </p:txBody>
      </p:sp>
      <p:sp>
        <p:nvSpPr>
          <p:cNvPr id="36" name="Text 12"/>
          <p:cNvSpPr/>
          <p:nvPr/>
        </p:nvSpPr>
        <p:spPr>
          <a:xfrm>
            <a:off x="4946904" y="2062431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Value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/>
          <p:cNvSpPr/>
          <p:nvPr/>
        </p:nvSpPr>
        <p:spPr>
          <a:xfrm>
            <a:off x="8677656" y="206475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Relational Conformance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/>
          <p:cNvSpPr/>
          <p:nvPr/>
        </p:nvSpPr>
        <p:spPr>
          <a:xfrm>
            <a:off x="747413" y="2627667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single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present?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 14"/>
          <p:cNvSpPr/>
          <p:nvPr/>
        </p:nvSpPr>
        <p:spPr>
          <a:xfrm>
            <a:off x="4434840" y="2758585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this single value valid according to the rules defined for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item?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3" name="Text 21"/>
          <p:cNvSpPr/>
          <p:nvPr/>
        </p:nvSpPr>
        <p:spPr>
          <a:xfrm>
            <a:off x="8001000" y="2756554"/>
            <a:ext cx="335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Are the relationships between </a:t>
            </a:r>
            <a:r>
              <a:rPr lang="en-US" sz="1600" i="1" dirty="0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</a:t>
            </a:r>
            <a:r>
              <a:rPr lang="en-US" sz="1600" i="1" dirty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logically and </a:t>
            </a:r>
            <a:r>
              <a:rPr lang="en-US" sz="1600" i="1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temporally </a:t>
            </a:r>
            <a:r>
              <a:rPr lang="en-US" sz="1600" i="1" smtClean="0">
                <a:solidFill>
                  <a:srgbClr val="5C7A8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consistent?</a:t>
            </a:r>
            <a:endParaRPr lang="en-US" sz="1600" i="1" dirty="0">
              <a:solidFill>
                <a:srgbClr val="5C7A8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4375404" y="3280447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the required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syntactic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structure?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Domain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belong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a predefined set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permissible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values?</a:t>
            </a:r>
            <a:endParaRPr lang="en-US" sz="1400" dirty="0" smtClean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Range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value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fall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within a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interval?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5" name="Text 15"/>
          <p:cNvSpPr/>
          <p:nvPr/>
        </p:nvSpPr>
        <p:spPr>
          <a:xfrm>
            <a:off x="8129016" y="3094520"/>
            <a:ext cx="3154680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 of one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 logically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dependent on the value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another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Temporal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the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chronological order or time interval between two or more timestamps or date variables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respect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expected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sequence?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5013" y="1945421"/>
            <a:ext cx="621406" cy="5805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2872" y="1929384"/>
            <a:ext cx="598539" cy="529407"/>
          </a:xfrm>
          <a:prstGeom prst="rect">
            <a:avLst/>
          </a:prstGeom>
        </p:spPr>
      </p:pic>
      <p:sp>
        <p:nvSpPr>
          <p:cNvPr id="46" name="Text 15"/>
          <p:cNvSpPr/>
          <p:nvPr/>
        </p:nvSpPr>
        <p:spPr>
          <a:xfrm>
            <a:off x="612648" y="3170792"/>
            <a:ext cx="3273552" cy="3140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non-missing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 for the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endParaRPr lang="en-US" sz="800" b="1" dirty="0" smtClean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Patient</a:t>
            </a: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pts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variables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</a:t>
            </a:r>
            <a:endParaRPr lang="en-US" sz="1400" b="1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  <a:buSzPct val="100000"/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%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</a:t>
            </a: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centers with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defined % of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pts completed?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69875">
              <a:spcAft>
                <a:spcPts val="600"/>
              </a:spcAft>
            </a:pPr>
            <a:endParaRPr lang="en-US" sz="8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</a:t>
            </a:r>
            <a:r>
              <a:rPr lang="en-US" sz="1400" dirty="0" smtClean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269875">
              <a:spcAft>
                <a:spcPts val="600"/>
              </a:spcAft>
            </a:pPr>
            <a:r>
              <a:rPr lang="en-US" sz="14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Completeness </a:t>
            </a:r>
            <a:r>
              <a:rPr lang="en-US" sz="14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 data </a:t>
            </a:r>
            <a:r>
              <a:rPr lang="en-US" sz="140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 time?</a:t>
            </a:r>
            <a:endParaRPr lang="en-US" sz="14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7985760" y="4767209"/>
            <a:ext cx="3368040" cy="1561632"/>
          </a:xfrm>
          <a:prstGeom prst="rect">
            <a:avLst/>
          </a:prstGeom>
          <a:solidFill>
            <a:srgbClr val="F5F8F8"/>
          </a:solidFill>
          <a:ln>
            <a:solidFill>
              <a:srgbClr val="F5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80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666999" y="1666487"/>
            <a:ext cx="131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Conditional</a:t>
            </a:r>
            <a:endParaRPr lang="en-GB" b="1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777065" y="4917395"/>
            <a:ext cx="109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Temporal</a:t>
            </a:r>
            <a:endParaRPr lang="en-GB" b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296737" y="3674403"/>
            <a:ext cx="7454995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US" i="1" dirty="0">
                <a:sym typeface="Wingdings" panose="05000000000000000000" pitchFamily="2" charset="2"/>
              </a:rPr>
              <a:t>ED arrival time should be before admission/discharge time</a:t>
            </a:r>
            <a:endParaRPr lang="en-GB" i="1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sz="1400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Clinical</a:t>
            </a:r>
            <a:endParaRPr lang="en-GB" i="1" dirty="0"/>
          </a:p>
        </p:txBody>
      </p:sp>
      <p:sp>
        <p:nvSpPr>
          <p:cNvPr id="17" name="Parentesi graffa aperta 16"/>
          <p:cNvSpPr/>
          <p:nvPr/>
        </p:nvSpPr>
        <p:spPr>
          <a:xfrm>
            <a:off x="4081638" y="3691337"/>
            <a:ext cx="215100" cy="2934974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3" name="Connettore 2 22"/>
          <p:cNvCxnSpPr/>
          <p:nvPr/>
        </p:nvCxnSpPr>
        <p:spPr>
          <a:xfrm flipV="1">
            <a:off x="5396448" y="4772864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5396448" y="5142893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V="1">
            <a:off x="2063946" y="2260600"/>
            <a:ext cx="713119" cy="1126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2080060" y="3490956"/>
            <a:ext cx="697005" cy="11911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892347" y="5231302"/>
            <a:ext cx="580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US" dirty="0">
                <a:sym typeface="Wingdings" panose="05000000000000000000" pitchFamily="2" charset="2"/>
              </a:rPr>
              <a:t>Pregnancy = Yes &amp; </a:t>
            </a:r>
            <a:r>
              <a:rPr lang="en-US" dirty="0" smtClean="0">
                <a:sym typeface="Wingdings" panose="05000000000000000000" pitchFamily="2" charset="2"/>
              </a:rPr>
              <a:t>Age &lt; 9 years</a:t>
            </a:r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897994" y="4471268"/>
            <a:ext cx="6294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Implausibility 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US" dirty="0">
                <a:sym typeface="Wingdings" panose="05000000000000000000" pitchFamily="2" charset="2"/>
              </a:rPr>
              <a:t>Pregnancy = </a:t>
            </a:r>
            <a:r>
              <a:rPr lang="en-US" dirty="0" smtClean="0">
                <a:sym typeface="Wingdings" panose="05000000000000000000" pitchFamily="2" charset="2"/>
              </a:rPr>
              <a:t>Yes &amp; </a:t>
            </a:r>
            <a:r>
              <a:rPr lang="en-US" dirty="0">
                <a:sym typeface="Wingdings" panose="05000000000000000000" pitchFamily="2" charset="2"/>
              </a:rPr>
              <a:t>last delivery </a:t>
            </a:r>
            <a:r>
              <a:rPr lang="en-US" dirty="0" smtClean="0">
                <a:sym typeface="Wingdings" panose="05000000000000000000" pitchFamily="2" charset="2"/>
              </a:rPr>
              <a:t>&lt; </a:t>
            </a:r>
            <a:r>
              <a:rPr lang="en-US" dirty="0">
                <a:sym typeface="Wingdings" panose="05000000000000000000" pitchFamily="2" charset="2"/>
              </a:rPr>
              <a:t>6 months</a:t>
            </a:r>
            <a:endParaRPr lang="en-GB" i="1" dirty="0"/>
          </a:p>
        </p:txBody>
      </p:sp>
      <p:cxnSp>
        <p:nvCxnSpPr>
          <p:cNvPr id="29" name="Connettore 2 28"/>
          <p:cNvCxnSpPr/>
          <p:nvPr/>
        </p:nvCxnSpPr>
        <p:spPr>
          <a:xfrm flipV="1">
            <a:off x="5396448" y="6011379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5396448" y="6381408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902621" y="6469817"/>
            <a:ext cx="5808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First ECG before arrival time</a:t>
            </a:r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897995" y="5709783"/>
            <a:ext cx="5582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Implausibility 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US" dirty="0">
                <a:sym typeface="Wingdings" panose="05000000000000000000" pitchFamily="2" charset="2"/>
              </a:rPr>
              <a:t>Medical visit 3 days after ED arrival</a:t>
            </a:r>
          </a:p>
          <a:p>
            <a:endParaRPr lang="en-GB" i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-14142" y="2987211"/>
            <a:ext cx="2325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6666"/>
                </a:solidFill>
              </a:rPr>
              <a:t>Relational conformance</a:t>
            </a:r>
            <a:endParaRPr lang="en-GB" sz="2400" b="1" dirty="0">
              <a:solidFill>
                <a:srgbClr val="FF6666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296737" y="355463"/>
            <a:ext cx="7454996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Logical 	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smtClean="0">
                <a:sym typeface="Wingdings" panose="05000000000000000000" pitchFamily="2" charset="2"/>
              </a:rPr>
              <a:t>If pts deceased, Transferred variable cannot be Yes</a:t>
            </a:r>
          </a:p>
          <a:p>
            <a:pPr>
              <a:lnSpc>
                <a:spcPct val="150000"/>
              </a:lnSpc>
            </a:pPr>
            <a:endParaRPr lang="en-GB" sz="3200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Biological </a:t>
            </a:r>
            <a:endParaRPr lang="en-GB" i="1" dirty="0" smtClean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Clinical</a:t>
            </a:r>
            <a:endParaRPr lang="en-GB" i="1" dirty="0"/>
          </a:p>
        </p:txBody>
      </p:sp>
      <p:sp>
        <p:nvSpPr>
          <p:cNvPr id="34" name="Parentesi graffa aperta 33"/>
          <p:cNvSpPr/>
          <p:nvPr/>
        </p:nvSpPr>
        <p:spPr>
          <a:xfrm>
            <a:off x="4081638" y="372397"/>
            <a:ext cx="215100" cy="2934974"/>
          </a:xfrm>
          <a:prstGeom prst="leftBrace">
            <a:avLst>
              <a:gd name="adj1" fmla="val 5286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Connettore 2 34"/>
          <p:cNvCxnSpPr/>
          <p:nvPr/>
        </p:nvCxnSpPr>
        <p:spPr>
          <a:xfrm flipV="1">
            <a:off x="5396448" y="1453924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5396448" y="1823953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943717" y="1912362"/>
            <a:ext cx="613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</a:t>
            </a:r>
            <a:r>
              <a:rPr lang="en-GB" i="1" dirty="0" err="1" smtClean="0">
                <a:sym typeface="Wingdings" panose="05000000000000000000" pitchFamily="2" charset="2"/>
              </a:rPr>
              <a:t>Pr</a:t>
            </a:r>
            <a:r>
              <a:rPr lang="en-US" i="1" dirty="0" err="1" smtClean="0"/>
              <a:t>egnancy</a:t>
            </a:r>
            <a:r>
              <a:rPr lang="en-US" i="1" dirty="0" smtClean="0"/>
              <a:t>= Yes &amp; then </a:t>
            </a:r>
            <a:r>
              <a:rPr lang="en-US" i="1" dirty="0"/>
              <a:t>Sex = M</a:t>
            </a:r>
            <a:r>
              <a:rPr lang="en-US" i="1" dirty="0" smtClean="0"/>
              <a:t>ale</a:t>
            </a:r>
            <a:endParaRPr lang="en-US" i="1" dirty="0"/>
          </a:p>
          <a:p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5897994" y="1152328"/>
            <a:ext cx="6294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Implausibility  </a:t>
            </a:r>
            <a:r>
              <a:rPr lang="en-GB" dirty="0" smtClean="0">
                <a:sym typeface="Wingdings" panose="05000000000000000000" pitchFamily="2" charset="2"/>
              </a:rPr>
              <a:t> e.g., Sex = F, Age &gt; 55 years &amp; Pregnancy = Yes</a:t>
            </a:r>
            <a:endParaRPr lang="en-GB" i="1" dirty="0"/>
          </a:p>
        </p:txBody>
      </p:sp>
      <p:cxnSp>
        <p:nvCxnSpPr>
          <p:cNvPr id="39" name="Connettore 2 38"/>
          <p:cNvCxnSpPr/>
          <p:nvPr/>
        </p:nvCxnSpPr>
        <p:spPr>
          <a:xfrm flipV="1">
            <a:off x="5396448" y="2692439"/>
            <a:ext cx="430851" cy="273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5396448" y="3062468"/>
            <a:ext cx="430851" cy="273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5943717" y="3150877"/>
            <a:ext cx="6248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Inconsistency </a:t>
            </a:r>
            <a:r>
              <a:rPr lang="en-GB" dirty="0" smtClean="0">
                <a:sym typeface="Wingdings" panose="05000000000000000000" pitchFamily="2" charset="2"/>
              </a:rPr>
              <a:t> e.g., Unresponsive = Yes &amp; </a:t>
            </a:r>
            <a:r>
              <a:rPr lang="en-GB" dirty="0">
                <a:sym typeface="Wingdings" panose="05000000000000000000" pitchFamily="2" charset="2"/>
              </a:rPr>
              <a:t>Agitation = Yes</a:t>
            </a:r>
            <a:endParaRPr lang="en-GB" i="1" dirty="0">
              <a:sym typeface="Wingdings" panose="05000000000000000000" pitchFamily="2" charset="2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5949365" y="2390843"/>
            <a:ext cx="558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Implausibility 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 e.g</a:t>
            </a:r>
            <a:r>
              <a:rPr lang="en-GB" dirty="0">
                <a:sym typeface="Wingdings" panose="05000000000000000000" pitchFamily="2" charset="2"/>
              </a:rPr>
              <a:t>., </a:t>
            </a:r>
            <a:r>
              <a:rPr lang="en-US" i="1" dirty="0" smtClean="0">
                <a:sym typeface="Wingdings" panose="05000000000000000000" pitchFamily="2" charset="2"/>
              </a:rPr>
              <a:t>ARDS = Yes &amp; O</a:t>
            </a:r>
            <a:r>
              <a:rPr lang="en-US" i="1" baseline="-25000" dirty="0" smtClean="0">
                <a:sym typeface="Wingdings" panose="05000000000000000000" pitchFamily="2" charset="2"/>
              </a:rPr>
              <a:t>2</a:t>
            </a:r>
            <a:r>
              <a:rPr lang="en-US" i="1" dirty="0" smtClean="0">
                <a:sym typeface="Wingdings" panose="05000000000000000000" pitchFamily="2" charset="2"/>
              </a:rPr>
              <a:t>/Ventilation = No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12479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7" grpId="0" animBg="1"/>
      <p:bldP spid="11" grpId="0"/>
      <p:bldP spid="10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4404" y="978408"/>
            <a:ext cx="11411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Curation is only viable for Completeness and </a:t>
            </a:r>
            <a:r>
              <a:rPr lang="en-US" sz="1600" dirty="0" smtClean="0">
                <a:solidFill>
                  <a:srgbClr val="4A607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Inconsistency</a:t>
            </a:r>
            <a:endParaRPr lang="en-US" sz="1600" dirty="0">
              <a:solidFill>
                <a:srgbClr val="4A6070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DC </a:t>
            </a: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sz="3400" dirty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Can Actually Be Curated</a:t>
            </a:r>
          </a:p>
        </p:txBody>
      </p:sp>
      <p:sp>
        <p:nvSpPr>
          <p:cNvPr id="30" name="Shape 2"/>
          <p:cNvSpPr/>
          <p:nvPr/>
        </p:nvSpPr>
        <p:spPr>
          <a:xfrm>
            <a:off x="548640" y="1691640"/>
            <a:ext cx="11091672" cy="1417320"/>
          </a:xfrm>
          <a:prstGeom prst="roundRect">
            <a:avLst>
              <a:gd name="adj" fmla="val 4516"/>
            </a:avLst>
          </a:prstGeom>
          <a:solidFill>
            <a:srgbClr val="F5F8F8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Shape 3"/>
          <p:cNvSpPr/>
          <p:nvPr/>
        </p:nvSpPr>
        <p:spPr>
          <a:xfrm>
            <a:off x="822960" y="2011680"/>
            <a:ext cx="777240" cy="777240"/>
          </a:xfrm>
          <a:prstGeom prst="ellipse">
            <a:avLst/>
          </a:prstGeom>
          <a:solidFill>
            <a:srgbClr val="3D7A7A"/>
          </a:solidFill>
          <a:ln/>
        </p:spPr>
      </p:sp>
      <p:pic>
        <p:nvPicPr>
          <p:cNvPr id="46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2203704"/>
            <a:ext cx="393192" cy="393192"/>
          </a:xfrm>
          <a:prstGeom prst="rect">
            <a:avLst/>
          </a:prstGeom>
          <a:solidFill>
            <a:srgbClr val="3D7A7A"/>
          </a:solidFill>
        </p:spPr>
      </p:pic>
      <p:sp>
        <p:nvSpPr>
          <p:cNvPr id="47" name="Text 4"/>
          <p:cNvSpPr/>
          <p:nvPr/>
        </p:nvSpPr>
        <p:spPr>
          <a:xfrm>
            <a:off x="1874520" y="185623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13A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Completeness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5"/>
          <p:cNvSpPr/>
          <p:nvPr/>
        </p:nvSpPr>
        <p:spPr>
          <a:xfrm>
            <a:off x="1874520" y="2286000"/>
            <a:ext cx="2377440" cy="365760"/>
          </a:xfrm>
          <a:prstGeom prst="roundRect">
            <a:avLst>
              <a:gd name="adj" fmla="val 50000"/>
            </a:avLst>
          </a:prstGeom>
          <a:solidFill>
            <a:srgbClr val="3D7A7A"/>
          </a:solidFill>
          <a:ln/>
        </p:spPr>
      </p:sp>
      <p:sp>
        <p:nvSpPr>
          <p:cNvPr id="49" name="Text 6"/>
          <p:cNvSpPr/>
          <p:nvPr/>
        </p:nvSpPr>
        <p:spPr>
          <a:xfrm>
            <a:off x="1874520" y="2286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Feasible (complex)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7"/>
          <p:cNvSpPr/>
          <p:nvPr/>
        </p:nvSpPr>
        <p:spPr>
          <a:xfrm>
            <a:off x="4480560" y="1856232"/>
            <a:ext cx="6793992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Imputation is possible, in </a:t>
            </a:r>
            <a:r>
              <a:rPr lang="en-US" sz="1250" dirty="0" smtClean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principle, </a:t>
            </a: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but technically complex to apply reliably to NLP-extracted clinical data.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8"/>
          <p:cNvSpPr/>
          <p:nvPr/>
        </p:nvSpPr>
        <p:spPr>
          <a:xfrm>
            <a:off x="548640" y="3364992"/>
            <a:ext cx="11091672" cy="1417320"/>
          </a:xfrm>
          <a:prstGeom prst="roundRect">
            <a:avLst>
              <a:gd name="adj" fmla="val 4516"/>
            </a:avLst>
          </a:prstGeom>
          <a:solidFill>
            <a:srgbClr val="F5F8F8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2" name="Shape 9"/>
          <p:cNvSpPr/>
          <p:nvPr/>
        </p:nvSpPr>
        <p:spPr>
          <a:xfrm>
            <a:off x="822960" y="3685032"/>
            <a:ext cx="777240" cy="777240"/>
          </a:xfrm>
          <a:prstGeom prst="ellipse">
            <a:avLst/>
          </a:prstGeom>
          <a:solidFill>
            <a:srgbClr val="5A9E9E"/>
          </a:solidFill>
          <a:ln/>
        </p:spPr>
      </p:sp>
      <p:pic>
        <p:nvPicPr>
          <p:cNvPr id="53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3877056"/>
            <a:ext cx="393192" cy="393192"/>
          </a:xfrm>
          <a:prstGeom prst="rect">
            <a:avLst/>
          </a:prstGeom>
          <a:solidFill>
            <a:srgbClr val="5A9E9E"/>
          </a:solidFill>
        </p:spPr>
      </p:pic>
      <p:sp>
        <p:nvSpPr>
          <p:cNvPr id="54" name="Text 10"/>
          <p:cNvSpPr/>
          <p:nvPr/>
        </p:nvSpPr>
        <p:spPr>
          <a:xfrm>
            <a:off x="1874520" y="352958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16313A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Inconsistency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11"/>
          <p:cNvSpPr/>
          <p:nvPr/>
        </p:nvSpPr>
        <p:spPr>
          <a:xfrm>
            <a:off x="1874520" y="3959352"/>
            <a:ext cx="2377440" cy="365760"/>
          </a:xfrm>
          <a:prstGeom prst="roundRect">
            <a:avLst>
              <a:gd name="adj" fmla="val 50000"/>
            </a:avLst>
          </a:prstGeom>
          <a:solidFill>
            <a:srgbClr val="5A9E9E"/>
          </a:solidFill>
          <a:ln/>
        </p:spPr>
      </p:sp>
      <p:sp>
        <p:nvSpPr>
          <p:cNvPr id="56" name="Text 12"/>
          <p:cNvSpPr/>
          <p:nvPr/>
        </p:nvSpPr>
        <p:spPr>
          <a:xfrm>
            <a:off x="1874520" y="395935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Feasible (selective deletion)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13"/>
          <p:cNvSpPr/>
          <p:nvPr/>
        </p:nvSpPr>
        <p:spPr>
          <a:xfrm>
            <a:off x="4480560" y="3529584"/>
            <a:ext cx="6793992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Delete </a:t>
            </a:r>
            <a:r>
              <a:rPr lang="en-US" sz="1250" dirty="0" smtClean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non-conforming </a:t>
            </a: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values. For </a:t>
            </a:r>
            <a:r>
              <a:rPr lang="en-US" sz="1250" dirty="0" smtClean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conditional </a:t>
            </a: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inconsistencies, inspect correlated variables to identify which of the two values is </a:t>
            </a:r>
            <a:r>
              <a:rPr lang="en-US" sz="1250" dirty="0" smtClean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wrong, </a:t>
            </a: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and delete only that one.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14"/>
          <p:cNvSpPr/>
          <p:nvPr/>
        </p:nvSpPr>
        <p:spPr>
          <a:xfrm>
            <a:off x="548640" y="5038344"/>
            <a:ext cx="11091672" cy="1417320"/>
          </a:xfrm>
          <a:prstGeom prst="roundRect">
            <a:avLst>
              <a:gd name="adj" fmla="val 4516"/>
            </a:avLst>
          </a:prstGeom>
          <a:solidFill>
            <a:srgbClr val="F5F8F8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9" name="Shape 15"/>
          <p:cNvSpPr/>
          <p:nvPr/>
        </p:nvSpPr>
        <p:spPr>
          <a:xfrm>
            <a:off x="822960" y="5358384"/>
            <a:ext cx="777240" cy="777240"/>
          </a:xfrm>
          <a:prstGeom prst="ellipse">
            <a:avLst/>
          </a:prstGeom>
          <a:solidFill>
            <a:srgbClr val="8BBFBF"/>
          </a:solidFill>
          <a:ln/>
        </p:spPr>
      </p:sp>
      <p:pic>
        <p:nvPicPr>
          <p:cNvPr id="60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84" y="5550408"/>
            <a:ext cx="393192" cy="393192"/>
          </a:xfrm>
          <a:prstGeom prst="rect">
            <a:avLst/>
          </a:prstGeom>
          <a:solidFill>
            <a:srgbClr val="8BBFBF"/>
          </a:solidFill>
        </p:spPr>
      </p:pic>
      <p:sp>
        <p:nvSpPr>
          <p:cNvPr id="61" name="Text 16"/>
          <p:cNvSpPr/>
          <p:nvPr/>
        </p:nvSpPr>
        <p:spPr>
          <a:xfrm>
            <a:off x="1874520" y="520293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313A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Implausibility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17"/>
          <p:cNvSpPr/>
          <p:nvPr/>
        </p:nvSpPr>
        <p:spPr>
          <a:xfrm>
            <a:off x="1874520" y="5632704"/>
            <a:ext cx="2377440" cy="365760"/>
          </a:xfrm>
          <a:prstGeom prst="roundRect">
            <a:avLst>
              <a:gd name="adj" fmla="val 50000"/>
            </a:avLst>
          </a:prstGeom>
          <a:solidFill>
            <a:srgbClr val="8BBFBF"/>
          </a:solidFill>
          <a:ln/>
        </p:spPr>
      </p:sp>
      <p:sp>
        <p:nvSpPr>
          <p:cNvPr id="63" name="Text 18"/>
          <p:cNvSpPr/>
          <p:nvPr/>
        </p:nvSpPr>
        <p:spPr>
          <a:xfrm>
            <a:off x="1874520" y="5632704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Not curated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 19"/>
          <p:cNvSpPr/>
          <p:nvPr/>
        </p:nvSpPr>
        <p:spPr>
          <a:xfrm>
            <a:off x="4480560" y="5202936"/>
            <a:ext cx="6793992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A475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Not addressed by curation: values are plausible in theory, so there is no objective rule to correct or delete them.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12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mplate_assets/master0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" y="-84666"/>
            <a:ext cx="12188952" cy="6858000"/>
          </a:xfrm>
          <a:prstGeom prst="rect">
            <a:avLst/>
          </a:prstGeom>
        </p:spPr>
      </p:pic>
      <p:pic>
        <p:nvPicPr>
          <p:cNvPr id="3" name="Image 1" descr="template_assets/master0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3656" y="320040"/>
            <a:ext cx="941832" cy="960120"/>
          </a:xfrm>
          <a:prstGeom prst="rect">
            <a:avLst/>
          </a:prstGeom>
        </p:spPr>
      </p:pic>
      <p:sp>
        <p:nvSpPr>
          <p:cNvPr id="29" name="Text 2"/>
          <p:cNvSpPr/>
          <p:nvPr/>
        </p:nvSpPr>
        <p:spPr>
          <a:xfrm>
            <a:off x="493776" y="438912"/>
            <a:ext cx="10058400" cy="640080"/>
          </a:xfrm>
          <a:prstGeom prst="rect">
            <a:avLst/>
          </a:prstGeom>
        </p:spPr>
        <p:txBody>
          <a:bodyPr anchor="t" anchorCtr="0"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400" dirty="0" smtClean="0">
                <a:solidFill>
                  <a:srgbClr val="FF666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eCREAM Challenges on Data Quality</a:t>
            </a:r>
            <a:endParaRPr lang="en-US" sz="3400" dirty="0">
              <a:solidFill>
                <a:srgbClr val="FF666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Shape 2"/>
          <p:cNvSpPr/>
          <p:nvPr/>
        </p:nvSpPr>
        <p:spPr>
          <a:xfrm>
            <a:off x="443178" y="2133601"/>
            <a:ext cx="11308692" cy="3369734"/>
          </a:xfrm>
          <a:prstGeom prst="roundRect">
            <a:avLst>
              <a:gd name="adj" fmla="val 5161"/>
            </a:avLst>
          </a:prstGeom>
          <a:solidFill>
            <a:srgbClr val="79B4B3"/>
          </a:solidFill>
          <a:ln w="9525">
            <a:solidFill>
              <a:srgbClr val="D8E4E4"/>
            </a:solidFill>
            <a:prstDash val="solid"/>
          </a:ln>
          <a:effectLst>
            <a:outerShdw blurRad="762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Rettangolo 4"/>
          <p:cNvSpPr/>
          <p:nvPr/>
        </p:nvSpPr>
        <p:spPr>
          <a:xfrm>
            <a:off x="586741" y="2224606"/>
            <a:ext cx="110489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High-quality 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</a:t>
            </a:r>
            <a:r>
              <a:rPr lang="en-US" sz="3200" b="1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can 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only be obtained </a:t>
            </a:r>
            <a:endParaRPr lang="en-US" sz="3200" b="1" i="1" dirty="0" smtClean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if 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becomes the primary interest of healthcare staff</a:t>
            </a:r>
            <a:r>
              <a:rPr lang="en-US" sz="3200" b="1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! </a:t>
            </a:r>
          </a:p>
          <a:p>
            <a:pPr algn="ctr">
              <a:lnSpc>
                <a:spcPct val="150000"/>
              </a:lnSpc>
            </a:pPr>
            <a:r>
              <a:rPr lang="en-US" sz="3200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happens when data is used to provide </a:t>
            </a:r>
          </a:p>
          <a:p>
            <a:pPr algn="ctr">
              <a:lnSpc>
                <a:spcPct val="150000"/>
              </a:lnSpc>
            </a:pPr>
            <a:r>
              <a:rPr lang="en-US" sz="3200" i="1" dirty="0" smtClean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useful feedback on clinical performance</a:t>
            </a:r>
            <a:endParaRPr lang="en-US" sz="3200" i="1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1781</Words>
  <Application>Microsoft Office PowerPoint</Application>
  <PresentationFormat>Widescreen</PresentationFormat>
  <Paragraphs>288</Paragraphs>
  <Slides>14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Guido Bertolini</dc:creator>
  <cp:lastModifiedBy>Guido Bertolini</cp:lastModifiedBy>
  <cp:revision>100</cp:revision>
  <dcterms:created xsi:type="dcterms:W3CDTF">2026-06-24T13:02:43Z</dcterms:created>
  <dcterms:modified xsi:type="dcterms:W3CDTF">2026-10-16T06:18:56Z</dcterms:modified>
</cp:coreProperties>
</file>